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5"/>
  </p:notesMasterIdLst>
  <p:handoutMasterIdLst>
    <p:handoutMasterId r:id="rId36"/>
  </p:handoutMasterIdLst>
  <p:sldIdLst>
    <p:sldId id="257" r:id="rId5"/>
    <p:sldId id="272" r:id="rId6"/>
    <p:sldId id="269" r:id="rId7"/>
    <p:sldId id="276" r:id="rId8"/>
    <p:sldId id="261" r:id="rId9"/>
    <p:sldId id="270" r:id="rId10"/>
    <p:sldId id="290" r:id="rId11"/>
    <p:sldId id="262" r:id="rId12"/>
    <p:sldId id="277" r:id="rId13"/>
    <p:sldId id="278" r:id="rId14"/>
    <p:sldId id="273" r:id="rId15"/>
    <p:sldId id="279" r:id="rId16"/>
    <p:sldId id="280" r:id="rId17"/>
    <p:sldId id="275" r:id="rId18"/>
    <p:sldId id="285" r:id="rId19"/>
    <p:sldId id="296" r:id="rId20"/>
    <p:sldId id="294" r:id="rId21"/>
    <p:sldId id="284" r:id="rId22"/>
    <p:sldId id="282" r:id="rId23"/>
    <p:sldId id="297" r:id="rId24"/>
    <p:sldId id="299" r:id="rId25"/>
    <p:sldId id="300" r:id="rId26"/>
    <p:sldId id="291" r:id="rId27"/>
    <p:sldId id="298" r:id="rId28"/>
    <p:sldId id="292" r:id="rId29"/>
    <p:sldId id="293" r:id="rId30"/>
    <p:sldId id="301" r:id="rId31"/>
    <p:sldId id="302" r:id="rId32"/>
    <p:sldId id="295" r:id="rId33"/>
    <p:sldId id="281" r:id="rId34"/>
  </p:sldIdLst>
  <p:sldSz cx="12188825" cy="6858000"/>
  <p:notesSz cx="6858000" cy="9144000"/>
  <p:defaultTextStyle>
    <a:defPPr rtl="0">
      <a:defRPr lang="it-it"/>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6F887F-7205-4118-8E2E-4B235BCBEA3A}" v="60" dt="2022-05-23T21:49:15.6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1478"/>
  </p:normalViewPr>
  <p:slideViewPr>
    <p:cSldViewPr snapToGrid="0" snapToObjects="1">
      <p:cViewPr varScale="1">
        <p:scale>
          <a:sx n="75" d="100"/>
          <a:sy n="75" d="100"/>
        </p:scale>
        <p:origin x="1128" y="53"/>
      </p:cViewPr>
      <p:guideLst>
        <p:guide orient="horz" pos="2160"/>
        <p:guide pos="3839"/>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221A1788-7372-4FAC-9AF0-00B54B8D9CBA}" type="datetime1">
              <a:rPr lang="it-IT" smtClean="0"/>
              <a:t>25/05/2022</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79429053-DC2A-4342-ADD4-2FD729D91E2C}" type="slidenum">
              <a:rPr lang="it-IT" smtClean="0"/>
              <a:pPr algn="r" rtl="0"/>
              <a:t>‹N›</a:t>
            </a:fld>
            <a:endParaRPr lang="it-IT"/>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D943A304-85CD-4257-B418-D8F889FE0DBC}" type="datetime1">
              <a:rPr lang="it-IT" smtClean="0"/>
              <a:pPr/>
              <a:t>25/05/2022</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3EBA5BD7-F043-4D1B-AA17-CD412FC534DE}" type="slidenum">
              <a:rPr lang="it-IT" smtClean="0"/>
              <a:pPr/>
              <a:t>‹N›</a:t>
            </a:fld>
            <a:endParaRPr lang="it-IT"/>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EBA5BD7-F043-4D1B-AA17-CD412FC534DE}" type="slidenum">
              <a:rPr lang="it-IT" smtClean="0"/>
              <a:pPr/>
              <a:t>1</a:t>
            </a:fld>
            <a:endParaRPr lang="it-IT"/>
          </a:p>
        </p:txBody>
      </p:sp>
    </p:spTree>
    <p:extLst>
      <p:ext uri="{BB962C8B-B14F-4D97-AF65-F5344CB8AC3E}">
        <p14:creationId xmlns:p14="http://schemas.microsoft.com/office/powerpoint/2010/main" val="3514624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3EBA5BD7-F043-4D1B-AA17-CD412FC534DE}" type="slidenum">
              <a:rPr lang="it-IT" smtClean="0"/>
              <a:pPr/>
              <a:t>23</a:t>
            </a:fld>
            <a:endParaRPr lang="it-IT"/>
          </a:p>
        </p:txBody>
      </p:sp>
    </p:spTree>
    <p:extLst>
      <p:ext uri="{BB962C8B-B14F-4D97-AF65-F5344CB8AC3E}">
        <p14:creationId xmlns:p14="http://schemas.microsoft.com/office/powerpoint/2010/main" val="2098799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EBA5BD7-F043-4D1B-AA17-CD412FC534DE}" type="slidenum">
              <a:rPr lang="it-IT" smtClean="0"/>
              <a:pPr/>
              <a:t>3</a:t>
            </a:fld>
            <a:endParaRPr lang="it-IT"/>
          </a:p>
        </p:txBody>
      </p:sp>
    </p:spTree>
    <p:extLst>
      <p:ext uri="{BB962C8B-B14F-4D97-AF65-F5344CB8AC3E}">
        <p14:creationId xmlns:p14="http://schemas.microsoft.com/office/powerpoint/2010/main" val="3218439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3EBA5BD7-F043-4D1B-AA17-CD412FC534DE}" type="slidenum">
              <a:rPr lang="it-IT" smtClean="0"/>
              <a:t>5</a:t>
            </a:fld>
            <a:endParaRPr lang="it-IT"/>
          </a:p>
        </p:txBody>
      </p:sp>
    </p:spTree>
    <p:extLst>
      <p:ext uri="{BB962C8B-B14F-4D97-AF65-F5344CB8AC3E}">
        <p14:creationId xmlns:p14="http://schemas.microsoft.com/office/powerpoint/2010/main" val="114175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3EBA5BD7-F043-4D1B-AA17-CD412FC534DE}" type="slidenum">
              <a:rPr lang="en-US" smtClean="0"/>
              <a:t>6</a:t>
            </a:fld>
            <a:endParaRPr lang="en-US"/>
          </a:p>
        </p:txBody>
      </p:sp>
    </p:spTree>
    <p:extLst>
      <p:ext uri="{BB962C8B-B14F-4D97-AF65-F5344CB8AC3E}">
        <p14:creationId xmlns:p14="http://schemas.microsoft.com/office/powerpoint/2010/main" val="4117229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EBA5BD7-F043-4D1B-AA17-CD412FC534DE}" type="slidenum">
              <a:rPr lang="it-IT" smtClean="0"/>
              <a:pPr/>
              <a:t>8</a:t>
            </a:fld>
            <a:endParaRPr lang="it-IT"/>
          </a:p>
        </p:txBody>
      </p:sp>
    </p:spTree>
    <p:extLst>
      <p:ext uri="{BB962C8B-B14F-4D97-AF65-F5344CB8AC3E}">
        <p14:creationId xmlns:p14="http://schemas.microsoft.com/office/powerpoint/2010/main" val="2158408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EBA5BD7-F043-4D1B-AA17-CD412FC534DE}" type="slidenum">
              <a:rPr lang="it-IT" smtClean="0"/>
              <a:pPr/>
              <a:t>9</a:t>
            </a:fld>
            <a:endParaRPr lang="it-IT"/>
          </a:p>
        </p:txBody>
      </p:sp>
    </p:spTree>
    <p:extLst>
      <p:ext uri="{BB962C8B-B14F-4D97-AF65-F5344CB8AC3E}">
        <p14:creationId xmlns:p14="http://schemas.microsoft.com/office/powerpoint/2010/main" val="2393928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EBA5BD7-F043-4D1B-AA17-CD412FC534DE}" type="slidenum">
              <a:rPr lang="it-IT" smtClean="0"/>
              <a:pPr/>
              <a:t>10</a:t>
            </a:fld>
            <a:endParaRPr lang="it-IT"/>
          </a:p>
        </p:txBody>
      </p:sp>
    </p:spTree>
    <p:extLst>
      <p:ext uri="{BB962C8B-B14F-4D97-AF65-F5344CB8AC3E}">
        <p14:creationId xmlns:p14="http://schemas.microsoft.com/office/powerpoint/2010/main" val="2393928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EBA5BD7-F043-4D1B-AA17-CD412FC534DE}" type="slidenum">
              <a:rPr lang="it-IT" smtClean="0"/>
              <a:pPr/>
              <a:t>21</a:t>
            </a:fld>
            <a:endParaRPr lang="it-IT"/>
          </a:p>
        </p:txBody>
      </p:sp>
    </p:spTree>
    <p:extLst>
      <p:ext uri="{BB962C8B-B14F-4D97-AF65-F5344CB8AC3E}">
        <p14:creationId xmlns:p14="http://schemas.microsoft.com/office/powerpoint/2010/main" val="2770754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EBA5BD7-F043-4D1B-AA17-CD412FC534DE}" type="slidenum">
              <a:rPr lang="it-IT" smtClean="0"/>
              <a:pPr/>
              <a:t>22</a:t>
            </a:fld>
            <a:endParaRPr lang="it-IT"/>
          </a:p>
        </p:txBody>
      </p:sp>
    </p:spTree>
    <p:extLst>
      <p:ext uri="{BB962C8B-B14F-4D97-AF65-F5344CB8AC3E}">
        <p14:creationId xmlns:p14="http://schemas.microsoft.com/office/powerpoint/2010/main" val="1294679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grpSp>
        <p:nvGrpSpPr>
          <p:cNvPr id="21" name="diagonali"/>
          <p:cNvGrpSpPr/>
          <p:nvPr/>
        </p:nvGrpSpPr>
        <p:grpSpPr>
          <a:xfrm>
            <a:off x="7516443" y="4145281"/>
            <a:ext cx="4686117" cy="2731407"/>
            <a:chOff x="5638800" y="3108960"/>
            <a:chExt cx="3515503" cy="2048555"/>
          </a:xfrm>
        </p:grpSpPr>
        <p:cxnSp>
          <p:nvCxnSpPr>
            <p:cNvPr id="14" name="Connettore diritto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Connettore diritto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Connettore diritto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linee inferiori"/>
          <p:cNvGrpSpPr/>
          <p:nvPr/>
        </p:nvGrpSpPr>
        <p:grpSpPr>
          <a:xfrm>
            <a:off x="-8916" y="6057149"/>
            <a:ext cx="5498726" cy="820207"/>
            <a:chOff x="-6689" y="4553748"/>
            <a:chExt cx="4125119" cy="615155"/>
          </a:xfrm>
        </p:grpSpPr>
        <p:sp>
          <p:nvSpPr>
            <p:cNvPr id="9" name="Figura a mano libera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a:p>
          </p:txBody>
        </p:sp>
        <p:sp>
          <p:nvSpPr>
            <p:cNvPr id="10" name="Figura a mano libera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a:p>
          </p:txBody>
        </p:sp>
        <p:sp>
          <p:nvSpPr>
            <p:cNvPr id="11" name="Figura a mano libera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a:p>
          </p:txBody>
        </p:sp>
      </p:grpSp>
      <p:sp>
        <p:nvSpPr>
          <p:cNvPr id="2" name="Titolo 1"/>
          <p:cNvSpPr>
            <a:spLocks noGrp="1"/>
          </p:cNvSpPr>
          <p:nvPr>
            <p:ph type="ctrTitle"/>
          </p:nvPr>
        </p:nvSpPr>
        <p:spPr>
          <a:xfrm>
            <a:off x="1625176" y="584200"/>
            <a:ext cx="8735325" cy="2000251"/>
          </a:xfrm>
        </p:spPr>
        <p:txBody>
          <a:bodyPr rtlCol="0">
            <a:normAutofit/>
          </a:bodyPr>
          <a:lstStyle>
            <a:lvl1pPr algn="l" rtl="0">
              <a:defRPr sz="5400"/>
            </a:lvl1pPr>
          </a:lstStyle>
          <a:p>
            <a:pPr rtl="0"/>
            <a:r>
              <a:rPr lang="it-IT"/>
              <a:t>Fare clic per modificare lo stile del titolo dello schema</a:t>
            </a:r>
          </a:p>
        </p:txBody>
      </p:sp>
      <p:sp>
        <p:nvSpPr>
          <p:cNvPr id="3" name="Sottotitolo 2"/>
          <p:cNvSpPr>
            <a:spLocks noGrp="1"/>
          </p:cNvSpPr>
          <p:nvPr>
            <p:ph type="subTitle" idx="1"/>
          </p:nvPr>
        </p:nvSpPr>
        <p:spPr>
          <a:xfrm>
            <a:off x="1625176" y="2616200"/>
            <a:ext cx="8735325" cy="1752600"/>
          </a:xfrm>
        </p:spPr>
        <p:txBody>
          <a:bodyPr rtlCol="0">
            <a:normAutofit/>
          </a:bodyPr>
          <a:lstStyle>
            <a:lvl1pPr marL="0" indent="0" algn="l" rtl="0">
              <a:spcBef>
                <a:spcPts val="0"/>
              </a:spcBef>
              <a:buNone/>
              <a:defRPr sz="2800" cap="all" spc="200" baseline="0">
                <a:solidFill>
                  <a:schemeClr val="accent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it-IT"/>
              <a:t>Fare clic per modificare lo stile del sottotitolo dello schema</a:t>
            </a:r>
          </a:p>
        </p:txBody>
      </p:sp>
      <p:sp>
        <p:nvSpPr>
          <p:cNvPr id="22" name="Segnaposto data 21"/>
          <p:cNvSpPr>
            <a:spLocks noGrp="1"/>
          </p:cNvSpPr>
          <p:nvPr>
            <p:ph type="dt" sz="half" idx="10"/>
          </p:nvPr>
        </p:nvSpPr>
        <p:spPr/>
        <p:txBody>
          <a:bodyPr rtlCol="0"/>
          <a:lstStyle>
            <a:lvl1pPr>
              <a:defRPr/>
            </a:lvl1pPr>
          </a:lstStyle>
          <a:p>
            <a:fld id="{3889EF9B-A500-41B6-8F1C-893813E9A898}" type="datetime1">
              <a:rPr lang="it-IT" smtClean="0"/>
              <a:pPr/>
              <a:t>25/05/2022</a:t>
            </a:fld>
            <a:endParaRPr lang="it-IT"/>
          </a:p>
        </p:txBody>
      </p:sp>
      <p:sp>
        <p:nvSpPr>
          <p:cNvPr id="23" name="Segnaposto piè di pagina 22"/>
          <p:cNvSpPr>
            <a:spLocks noGrp="1"/>
          </p:cNvSpPr>
          <p:nvPr>
            <p:ph type="ftr" sz="quarter" idx="11"/>
          </p:nvPr>
        </p:nvSpPr>
        <p:spPr/>
        <p:txBody>
          <a:bodyPr rtlCol="0"/>
          <a:lstStyle/>
          <a:p>
            <a:pPr rtl="0"/>
            <a:r>
              <a:rPr lang="it-IT"/>
              <a:t>Sorrentino, Tonnarelli, Venere - Computer Science and Engineering, Politecnico di Milano</a:t>
            </a:r>
          </a:p>
        </p:txBody>
      </p:sp>
      <p:sp>
        <p:nvSpPr>
          <p:cNvPr id="24" name="Segnaposto numero diapositiva 23"/>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p>
        </p:txBody>
      </p:sp>
      <p:sp>
        <p:nvSpPr>
          <p:cNvPr id="3" name="Segnaposto testo verticale 2"/>
          <p:cNvSpPr>
            <a:spLocks noGrp="1"/>
          </p:cNvSpPr>
          <p:nvPr>
            <p:ph type="body" orient="vert" idx="1"/>
          </p:nvPr>
        </p:nvSpPr>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data 3"/>
          <p:cNvSpPr>
            <a:spLocks noGrp="1"/>
          </p:cNvSpPr>
          <p:nvPr>
            <p:ph type="dt" sz="half" idx="10"/>
          </p:nvPr>
        </p:nvSpPr>
        <p:spPr/>
        <p:txBody>
          <a:bodyPr rtlCol="0"/>
          <a:lstStyle>
            <a:lvl1pPr>
              <a:defRPr/>
            </a:lvl1pPr>
          </a:lstStyle>
          <a:p>
            <a:fld id="{6E724BBD-5BEA-4971-A6C4-42E94AF7CB5F}" type="datetime1">
              <a:rPr lang="it-IT" smtClean="0"/>
              <a:pPr/>
              <a:t>25/05/2022</a:t>
            </a:fld>
            <a:endParaRPr lang="it-IT"/>
          </a:p>
        </p:txBody>
      </p:sp>
      <p:sp>
        <p:nvSpPr>
          <p:cNvPr id="5" name="Segnaposto piè di pagina 4"/>
          <p:cNvSpPr>
            <a:spLocks noGrp="1"/>
          </p:cNvSpPr>
          <p:nvPr>
            <p:ph type="ftr" sz="quarter" idx="11"/>
          </p:nvPr>
        </p:nvSpPr>
        <p:spPr/>
        <p:txBody>
          <a:bodyPr rtlCol="0"/>
          <a:lstStyle/>
          <a:p>
            <a:pPr rtl="0"/>
            <a:r>
              <a:rPr lang="it-IT"/>
              <a:t>Sorrentino, Tonnarelli, Venere - Computer Science and Engineering, Politecnico di Milano</a:t>
            </a:r>
          </a:p>
        </p:txBody>
      </p:sp>
      <p:sp>
        <p:nvSpPr>
          <p:cNvPr id="6" name="Segnaposto numero diapositiva 5"/>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6898" y="584200"/>
            <a:ext cx="2742486" cy="5588000"/>
          </a:xfrm>
        </p:spPr>
        <p:txBody>
          <a:bodyPr vert="eaVert" rtlCol="0"/>
          <a:lstStyle/>
          <a:p>
            <a:pPr rtl="0"/>
            <a:r>
              <a:rPr lang="it-IT"/>
              <a:t>Fare clic per modificare lo stile del titolo dello schema</a:t>
            </a:r>
          </a:p>
        </p:txBody>
      </p:sp>
      <p:sp>
        <p:nvSpPr>
          <p:cNvPr id="3" name="Segnaposto testo verticale 2"/>
          <p:cNvSpPr>
            <a:spLocks noGrp="1"/>
          </p:cNvSpPr>
          <p:nvPr>
            <p:ph type="body" orient="vert" idx="1"/>
          </p:nvPr>
        </p:nvSpPr>
        <p:spPr>
          <a:xfrm>
            <a:off x="1218882" y="584200"/>
            <a:ext cx="7414869" cy="5588000"/>
          </a:xfrm>
        </p:spPr>
        <p:txBody>
          <a:bodyPr vert="eaVert" rtlCol="0"/>
          <a:lstStyle>
            <a:lvl5pPr algn="l" rtl="0">
              <a:defRPr/>
            </a:lvl5pPr>
            <a:lvl6pPr algn="l" rtl="0">
              <a:defRPr/>
            </a:lvl6pPr>
            <a:lvl7pPr algn="l" rtl="0">
              <a:defRPr/>
            </a:lvl7pPr>
            <a:lvl8pPr algn="l" rtl="0">
              <a:defRPr/>
            </a:lvl8pPr>
            <a:lvl9pPr algn="l" rtl="0">
              <a:defRPr/>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data 3"/>
          <p:cNvSpPr>
            <a:spLocks noGrp="1"/>
          </p:cNvSpPr>
          <p:nvPr>
            <p:ph type="dt" sz="half" idx="10"/>
          </p:nvPr>
        </p:nvSpPr>
        <p:spPr/>
        <p:txBody>
          <a:bodyPr rtlCol="0"/>
          <a:lstStyle>
            <a:lvl1pPr>
              <a:defRPr/>
            </a:lvl1pPr>
          </a:lstStyle>
          <a:p>
            <a:fld id="{EF1B2188-7D8C-43C8-B29F-60D01DE77B72}" type="datetime1">
              <a:rPr lang="it-IT" smtClean="0"/>
              <a:pPr/>
              <a:t>25/05/2022</a:t>
            </a:fld>
            <a:endParaRPr lang="it-IT"/>
          </a:p>
        </p:txBody>
      </p:sp>
      <p:sp>
        <p:nvSpPr>
          <p:cNvPr id="5" name="Segnaposto piè di pagina 4"/>
          <p:cNvSpPr>
            <a:spLocks noGrp="1"/>
          </p:cNvSpPr>
          <p:nvPr>
            <p:ph type="ftr" sz="quarter" idx="11"/>
          </p:nvPr>
        </p:nvSpPr>
        <p:spPr/>
        <p:txBody>
          <a:bodyPr rtlCol="0"/>
          <a:lstStyle/>
          <a:p>
            <a:pPr rtl="0"/>
            <a:r>
              <a:rPr lang="it-IT"/>
              <a:t>Sorrentino, Tonnarelli, Venere - Computer Science and Engineering, Politecnico di Milano</a:t>
            </a:r>
          </a:p>
        </p:txBody>
      </p:sp>
      <p:sp>
        <p:nvSpPr>
          <p:cNvPr id="6" name="Segnaposto numero diapositiva 5"/>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p>
        </p:txBody>
      </p:sp>
      <p:sp>
        <p:nvSpPr>
          <p:cNvPr id="3" name="Segnaposto contenuto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data 3"/>
          <p:cNvSpPr>
            <a:spLocks noGrp="1"/>
          </p:cNvSpPr>
          <p:nvPr>
            <p:ph type="dt" sz="half" idx="10"/>
          </p:nvPr>
        </p:nvSpPr>
        <p:spPr/>
        <p:txBody>
          <a:bodyPr rtlCol="0"/>
          <a:lstStyle>
            <a:lvl1pPr>
              <a:defRPr/>
            </a:lvl1pPr>
          </a:lstStyle>
          <a:p>
            <a:fld id="{581DC961-63CE-49AB-921E-1CE3DDEFC80A}" type="datetime1">
              <a:rPr lang="it-IT" smtClean="0"/>
              <a:pPr/>
              <a:t>25/05/2022</a:t>
            </a:fld>
            <a:endParaRPr lang="it-IT"/>
          </a:p>
        </p:txBody>
      </p:sp>
      <p:sp>
        <p:nvSpPr>
          <p:cNvPr id="5" name="Segnaposto piè di pagina 4"/>
          <p:cNvSpPr>
            <a:spLocks noGrp="1"/>
          </p:cNvSpPr>
          <p:nvPr>
            <p:ph type="ftr" sz="quarter" idx="11"/>
          </p:nvPr>
        </p:nvSpPr>
        <p:spPr/>
        <p:txBody>
          <a:bodyPr rtlCol="0"/>
          <a:lstStyle/>
          <a:p>
            <a:pPr rtl="0"/>
            <a:r>
              <a:rPr lang="it-IT"/>
              <a:t>Sorrentino, Tonnarelli, Venere - Computer Science and Engineering, Politecnico di Milano</a:t>
            </a:r>
          </a:p>
        </p:txBody>
      </p:sp>
      <p:sp>
        <p:nvSpPr>
          <p:cNvPr id="6" name="Segnaposto numero diapositiva 5"/>
          <p:cNvSpPr>
            <a:spLocks noGrp="1"/>
          </p:cNvSpPr>
          <p:nvPr>
            <p:ph type="sldNum" sz="quarter" idx="12"/>
          </p:nvPr>
        </p:nvSpPr>
        <p:spPr/>
        <p:txBody>
          <a:bodyPr rtlCol="0"/>
          <a:lstStyle>
            <a:lvl1pPr algn="r">
              <a:defRPr/>
            </a:lvl1pPr>
          </a:lstStyle>
          <a:p>
            <a:fld id="{C014DD1E-5D91-48A3-AD6D-45FBA980D106}" type="slidenum">
              <a:rPr lang="it-IT" smtClean="0"/>
              <a:pPr/>
              <a:t>‹N›</a:t>
            </a:fld>
            <a:endParaRPr lang="it-IT"/>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grpSp>
        <p:nvGrpSpPr>
          <p:cNvPr id="11" name="diagonali"/>
          <p:cNvGrpSpPr/>
          <p:nvPr/>
        </p:nvGrpSpPr>
        <p:grpSpPr>
          <a:xfrm>
            <a:off x="7516443" y="4145281"/>
            <a:ext cx="4686117" cy="2731407"/>
            <a:chOff x="5638800" y="3108960"/>
            <a:chExt cx="3515503" cy="2048555"/>
          </a:xfrm>
        </p:grpSpPr>
        <p:cxnSp>
          <p:nvCxnSpPr>
            <p:cNvPr id="12" name="Connettore diritto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Connettore diritto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Connettore diritto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olo 1"/>
          <p:cNvSpPr>
            <a:spLocks noGrp="1"/>
          </p:cNvSpPr>
          <p:nvPr>
            <p:ph type="title"/>
          </p:nvPr>
        </p:nvSpPr>
        <p:spPr>
          <a:xfrm>
            <a:off x="1625177" y="2209801"/>
            <a:ext cx="8938472" cy="2764335"/>
          </a:xfrm>
        </p:spPr>
        <p:txBody>
          <a:bodyPr rtlCol="0" anchor="b">
            <a:normAutofit/>
          </a:bodyPr>
          <a:lstStyle>
            <a:lvl1pPr algn="l" rtl="0">
              <a:defRPr sz="5400" b="0" cap="none" baseline="0"/>
            </a:lvl1pPr>
          </a:lstStyle>
          <a:p>
            <a:pPr rtl="0"/>
            <a:r>
              <a:rPr lang="it-IT"/>
              <a:t>Fare clic per modificare lo stile del titolo dello schema</a:t>
            </a:r>
          </a:p>
        </p:txBody>
      </p:sp>
      <p:sp>
        <p:nvSpPr>
          <p:cNvPr id="3" name="Segnaposto testo 2"/>
          <p:cNvSpPr>
            <a:spLocks noGrp="1"/>
          </p:cNvSpPr>
          <p:nvPr>
            <p:ph type="body" idx="1"/>
          </p:nvPr>
        </p:nvSpPr>
        <p:spPr>
          <a:xfrm>
            <a:off x="1625176" y="4951266"/>
            <a:ext cx="7069519" cy="1220933"/>
          </a:xfrm>
        </p:spPr>
        <p:txBody>
          <a:bodyPr rtlCol="0" anchor="t">
            <a:normAutofit/>
          </a:bodyPr>
          <a:lstStyle>
            <a:lvl1pPr marL="0" indent="0" algn="l" rtl="0">
              <a:spcBef>
                <a:spcPts val="0"/>
              </a:spcBef>
              <a:buNone/>
              <a:defRPr sz="2800" cap="all" spc="200" baseline="0">
                <a:solidFill>
                  <a:schemeClr val="accent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it-IT"/>
              <a:t>Fare clic per modificare gli stili del testo dello schema</a:t>
            </a:r>
          </a:p>
        </p:txBody>
      </p:sp>
      <p:sp>
        <p:nvSpPr>
          <p:cNvPr id="4" name="Segnaposto data 3"/>
          <p:cNvSpPr>
            <a:spLocks noGrp="1"/>
          </p:cNvSpPr>
          <p:nvPr>
            <p:ph type="dt" sz="half" idx="10"/>
          </p:nvPr>
        </p:nvSpPr>
        <p:spPr/>
        <p:txBody>
          <a:bodyPr rtlCol="0"/>
          <a:lstStyle>
            <a:lvl1pPr>
              <a:defRPr/>
            </a:lvl1pPr>
          </a:lstStyle>
          <a:p>
            <a:fld id="{C6066F5F-3C86-4285-A86F-35EFBBDD7800}" type="datetime1">
              <a:rPr lang="it-IT" smtClean="0"/>
              <a:pPr/>
              <a:t>25/05/2022</a:t>
            </a:fld>
            <a:endParaRPr lang="it-IT"/>
          </a:p>
        </p:txBody>
      </p:sp>
      <p:sp>
        <p:nvSpPr>
          <p:cNvPr id="5" name="Segnaposto piè di pagina 4"/>
          <p:cNvSpPr>
            <a:spLocks noGrp="1"/>
          </p:cNvSpPr>
          <p:nvPr>
            <p:ph type="ftr" sz="quarter" idx="11"/>
          </p:nvPr>
        </p:nvSpPr>
        <p:spPr/>
        <p:txBody>
          <a:bodyPr rtlCol="0"/>
          <a:lstStyle/>
          <a:p>
            <a:pPr rtl="0"/>
            <a:r>
              <a:rPr lang="it-IT"/>
              <a:t>Sorrentino, Tonnarelli, Venere - Computer Science and Engineering, Politecnico di Milano</a:t>
            </a:r>
          </a:p>
        </p:txBody>
      </p:sp>
      <p:sp>
        <p:nvSpPr>
          <p:cNvPr id="6" name="Segnaposto numero diapositiva 5"/>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p>
        </p:txBody>
      </p:sp>
      <p:sp>
        <p:nvSpPr>
          <p:cNvPr id="3" name="Segnaposto contenuto 2"/>
          <p:cNvSpPr>
            <a:spLocks noGrp="1"/>
          </p:cNvSpPr>
          <p:nvPr>
            <p:ph sz="half" idx="1"/>
          </p:nvPr>
        </p:nvSpPr>
        <p:spPr>
          <a:xfrm>
            <a:off x="1218883"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contenuto 3"/>
          <p:cNvSpPr>
            <a:spLocks noGrp="1"/>
          </p:cNvSpPr>
          <p:nvPr>
            <p:ph sz="half" idx="2"/>
          </p:nvPr>
        </p:nvSpPr>
        <p:spPr>
          <a:xfrm>
            <a:off x="6500707"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a:lvl8pPr>
            <a:lvl9pPr algn="l" rtl="0">
              <a:defRPr sz="20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5" name="Segnaposto data 4"/>
          <p:cNvSpPr>
            <a:spLocks noGrp="1"/>
          </p:cNvSpPr>
          <p:nvPr>
            <p:ph type="dt" sz="half" idx="10"/>
          </p:nvPr>
        </p:nvSpPr>
        <p:spPr/>
        <p:txBody>
          <a:bodyPr rtlCol="0"/>
          <a:lstStyle>
            <a:lvl1pPr>
              <a:defRPr/>
            </a:lvl1pPr>
          </a:lstStyle>
          <a:p>
            <a:fld id="{0B9BE34E-14EC-4041-A597-EE22FC16794F}" type="datetime1">
              <a:rPr lang="it-IT" smtClean="0"/>
              <a:pPr/>
              <a:t>25/05/2022</a:t>
            </a:fld>
            <a:endParaRPr lang="it-IT"/>
          </a:p>
        </p:txBody>
      </p:sp>
      <p:sp>
        <p:nvSpPr>
          <p:cNvPr id="6" name="Segnaposto piè di pagina 5"/>
          <p:cNvSpPr>
            <a:spLocks noGrp="1"/>
          </p:cNvSpPr>
          <p:nvPr>
            <p:ph type="ftr" sz="quarter" idx="11"/>
          </p:nvPr>
        </p:nvSpPr>
        <p:spPr/>
        <p:txBody>
          <a:bodyPr rtlCol="0"/>
          <a:lstStyle/>
          <a:p>
            <a:pPr rtl="0"/>
            <a:r>
              <a:rPr lang="it-IT"/>
              <a:t>Sorrentino, Tonnarelli, Venere - Computer Science and Engineering, Politecnico di Milano</a:t>
            </a:r>
          </a:p>
        </p:txBody>
      </p:sp>
      <p:sp>
        <p:nvSpPr>
          <p:cNvPr id="7" name="Segnaposto numero diapositiva 6"/>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lgn="l" rtl="0">
              <a:defRPr/>
            </a:lvl1pPr>
          </a:lstStyle>
          <a:p>
            <a:pPr rtl="0"/>
            <a:r>
              <a:rPr lang="it-IT"/>
              <a:t>Fare clic per modificare lo stile del titolo dello schema</a:t>
            </a:r>
          </a:p>
        </p:txBody>
      </p:sp>
      <p:sp>
        <p:nvSpPr>
          <p:cNvPr id="3" name="Segnaposto testo 2"/>
          <p:cNvSpPr>
            <a:spLocks noGrp="1"/>
          </p:cNvSpPr>
          <p:nvPr>
            <p:ph type="body" idx="1"/>
          </p:nvPr>
        </p:nvSpPr>
        <p:spPr>
          <a:xfrm>
            <a:off x="1218883"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it-IT"/>
              <a:t>Fare clic per modificare gli stili del testo dello schema</a:t>
            </a:r>
          </a:p>
        </p:txBody>
      </p:sp>
      <p:sp>
        <p:nvSpPr>
          <p:cNvPr id="4" name="Segnaposto contenuto 3"/>
          <p:cNvSpPr>
            <a:spLocks noGrp="1"/>
          </p:cNvSpPr>
          <p:nvPr>
            <p:ph sz="half" idx="2"/>
          </p:nvPr>
        </p:nvSpPr>
        <p:spPr>
          <a:xfrm>
            <a:off x="1218883"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baseline="0"/>
            </a:lvl7pPr>
            <a:lvl8pPr algn="l" rtl="0">
              <a:defRPr sz="2000" baseline="0"/>
            </a:lvl8pPr>
            <a:lvl9pPr algn="l" rtl="0">
              <a:defRPr sz="20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5" name="Segnaposto testo 4"/>
          <p:cNvSpPr>
            <a:spLocks noGrp="1"/>
          </p:cNvSpPr>
          <p:nvPr>
            <p:ph type="body" sz="quarter" idx="3"/>
          </p:nvPr>
        </p:nvSpPr>
        <p:spPr>
          <a:xfrm>
            <a:off x="6496644"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00707"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baseline="0"/>
            </a:lvl6pPr>
            <a:lvl7pPr algn="l" rtl="0">
              <a:defRPr sz="2000" baseline="0"/>
            </a:lvl7pPr>
            <a:lvl8pPr algn="l" rtl="0">
              <a:defRPr sz="2000" baseline="0"/>
            </a:lvl8pPr>
            <a:lvl9pPr algn="l" rtl="0">
              <a:defRPr sz="20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7" name="Segnaposto data 6"/>
          <p:cNvSpPr>
            <a:spLocks noGrp="1"/>
          </p:cNvSpPr>
          <p:nvPr>
            <p:ph type="dt" sz="half" idx="10"/>
          </p:nvPr>
        </p:nvSpPr>
        <p:spPr/>
        <p:txBody>
          <a:bodyPr rtlCol="0"/>
          <a:lstStyle>
            <a:lvl1pPr>
              <a:defRPr/>
            </a:lvl1pPr>
          </a:lstStyle>
          <a:p>
            <a:fld id="{D6FAD192-1BF7-4994-9CBA-74265F19F4C1}" type="datetime1">
              <a:rPr lang="it-IT" smtClean="0"/>
              <a:pPr/>
              <a:t>25/05/2022</a:t>
            </a:fld>
            <a:endParaRPr lang="it-IT"/>
          </a:p>
        </p:txBody>
      </p:sp>
      <p:sp>
        <p:nvSpPr>
          <p:cNvPr id="8" name="Segnaposto piè di pagina 7"/>
          <p:cNvSpPr>
            <a:spLocks noGrp="1"/>
          </p:cNvSpPr>
          <p:nvPr>
            <p:ph type="ftr" sz="quarter" idx="11"/>
          </p:nvPr>
        </p:nvSpPr>
        <p:spPr/>
        <p:txBody>
          <a:bodyPr rtlCol="0"/>
          <a:lstStyle/>
          <a:p>
            <a:pPr rtl="0"/>
            <a:r>
              <a:rPr lang="it-IT"/>
              <a:t>Sorrentino, Tonnarelli, Venere - Computer Science and Engineering, Politecnico di Milano</a:t>
            </a:r>
          </a:p>
        </p:txBody>
      </p:sp>
      <p:sp>
        <p:nvSpPr>
          <p:cNvPr id="9" name="Segnaposto numero diapositiva 8"/>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p>
        </p:txBody>
      </p:sp>
      <p:sp>
        <p:nvSpPr>
          <p:cNvPr id="3" name="Segnaposto data 2"/>
          <p:cNvSpPr>
            <a:spLocks noGrp="1"/>
          </p:cNvSpPr>
          <p:nvPr>
            <p:ph type="dt" sz="half" idx="10"/>
          </p:nvPr>
        </p:nvSpPr>
        <p:spPr/>
        <p:txBody>
          <a:bodyPr rtlCol="0"/>
          <a:lstStyle>
            <a:lvl1pPr>
              <a:defRPr/>
            </a:lvl1pPr>
          </a:lstStyle>
          <a:p>
            <a:fld id="{C476DD40-7EBA-46D0-A855-62759524AC7A}" type="datetime1">
              <a:rPr lang="it-IT" smtClean="0"/>
              <a:pPr/>
              <a:t>25/05/2022</a:t>
            </a:fld>
            <a:endParaRPr lang="it-IT"/>
          </a:p>
        </p:txBody>
      </p:sp>
      <p:sp>
        <p:nvSpPr>
          <p:cNvPr id="4" name="Segnaposto piè di pagina 3"/>
          <p:cNvSpPr>
            <a:spLocks noGrp="1"/>
          </p:cNvSpPr>
          <p:nvPr>
            <p:ph type="ftr" sz="quarter" idx="11"/>
          </p:nvPr>
        </p:nvSpPr>
        <p:spPr/>
        <p:txBody>
          <a:bodyPr rtlCol="0"/>
          <a:lstStyle/>
          <a:p>
            <a:pPr rtl="0"/>
            <a:r>
              <a:rPr lang="it-IT"/>
              <a:t>Sorrentino, Tonnarelli, Venere - Computer Science and Engineering, Politecnico di Milano</a:t>
            </a:r>
          </a:p>
        </p:txBody>
      </p:sp>
      <p:sp>
        <p:nvSpPr>
          <p:cNvPr id="5" name="Segnaposto numero diapositiva 4"/>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lvl1pPr>
              <a:defRPr/>
            </a:lvl1pPr>
          </a:lstStyle>
          <a:p>
            <a:fld id="{C62E4D95-88E1-4556-89BE-EC650C1D14A8}" type="datetime1">
              <a:rPr lang="it-IT" smtClean="0"/>
              <a:pPr/>
              <a:t>25/05/2022</a:t>
            </a:fld>
            <a:endParaRPr lang="it-IT"/>
          </a:p>
        </p:txBody>
      </p:sp>
      <p:sp>
        <p:nvSpPr>
          <p:cNvPr id="3" name="Segnaposto piè di pagina 2"/>
          <p:cNvSpPr>
            <a:spLocks noGrp="1"/>
          </p:cNvSpPr>
          <p:nvPr>
            <p:ph type="ftr" sz="quarter" idx="11"/>
          </p:nvPr>
        </p:nvSpPr>
        <p:spPr/>
        <p:txBody>
          <a:bodyPr rtlCol="0"/>
          <a:lstStyle/>
          <a:p>
            <a:pPr rtl="0"/>
            <a:r>
              <a:rPr lang="it-IT"/>
              <a:t>Sorrentino, Tonnarelli, Venere - Computer Science and Engineering, Politecnico di Milano</a:t>
            </a:r>
          </a:p>
        </p:txBody>
      </p:sp>
      <p:sp>
        <p:nvSpPr>
          <p:cNvPr id="4" name="Segnaposto numero diapositiva 3"/>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it-IT"/>
              <a:t>Fare clic per modificare lo stile del titolo dello schema</a:t>
            </a:r>
          </a:p>
        </p:txBody>
      </p:sp>
      <p:sp>
        <p:nvSpPr>
          <p:cNvPr id="4" name="Segnaposto tes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it-IT"/>
              <a:t>Fare clic per modificare gli stili del testo dello schema</a:t>
            </a:r>
          </a:p>
        </p:txBody>
      </p:sp>
      <p:sp>
        <p:nvSpPr>
          <p:cNvPr id="3" name="Segnaposto contenuto 2"/>
          <p:cNvSpPr>
            <a:spLocks noGrp="1"/>
          </p:cNvSpPr>
          <p:nvPr>
            <p:ph idx="1"/>
          </p:nvPr>
        </p:nvSpPr>
        <p:spPr>
          <a:xfrm>
            <a:off x="5484971" y="584200"/>
            <a:ext cx="6094413" cy="558800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5" name="Segnaposto data 4"/>
          <p:cNvSpPr>
            <a:spLocks noGrp="1"/>
          </p:cNvSpPr>
          <p:nvPr>
            <p:ph type="dt" sz="half" idx="10"/>
          </p:nvPr>
        </p:nvSpPr>
        <p:spPr/>
        <p:txBody>
          <a:bodyPr rtlCol="0"/>
          <a:lstStyle>
            <a:lvl1pPr>
              <a:defRPr/>
            </a:lvl1pPr>
          </a:lstStyle>
          <a:p>
            <a:fld id="{1F9867D3-FC26-40B1-8BB9-B19FF8D6CD45}" type="datetime1">
              <a:rPr lang="it-IT" smtClean="0"/>
              <a:pPr/>
              <a:t>25/05/2022</a:t>
            </a:fld>
            <a:endParaRPr lang="it-IT"/>
          </a:p>
        </p:txBody>
      </p:sp>
      <p:sp>
        <p:nvSpPr>
          <p:cNvPr id="6" name="Segnaposto piè di pagina 5"/>
          <p:cNvSpPr>
            <a:spLocks noGrp="1"/>
          </p:cNvSpPr>
          <p:nvPr>
            <p:ph type="ftr" sz="quarter" idx="11"/>
          </p:nvPr>
        </p:nvSpPr>
        <p:spPr/>
        <p:txBody>
          <a:bodyPr rtlCol="0"/>
          <a:lstStyle/>
          <a:p>
            <a:pPr rtl="0"/>
            <a:r>
              <a:rPr lang="it-IT"/>
              <a:t>Sorrentino, Tonnarelli, Venere - Computer Science and Engineering, Politecnico di Milano</a:t>
            </a:r>
          </a:p>
        </p:txBody>
      </p:sp>
      <p:sp>
        <p:nvSpPr>
          <p:cNvPr id="7" name="Segnaposto numero diapositiva 6"/>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it-IT"/>
              <a:t>Fare clic per modificare lo stile del titolo dello schema</a:t>
            </a:r>
          </a:p>
        </p:txBody>
      </p:sp>
      <p:sp>
        <p:nvSpPr>
          <p:cNvPr id="4" name="Segnaposto testo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it-IT"/>
              <a:t>Fare clic per modificare gli stili del testo dello schema</a:t>
            </a:r>
          </a:p>
        </p:txBody>
      </p:sp>
      <p:sp>
        <p:nvSpPr>
          <p:cNvPr id="3" name="Segnaposto immagine 2" descr="Segnaposto vuoto per aggiungere un'immagine. Fare clic sul segnaposto e selezionare l'immagine che si vuole aggiungere."/>
          <p:cNvSpPr>
            <a:spLocks noGrp="1"/>
          </p:cNvSpPr>
          <p:nvPr>
            <p:ph type="pic" idx="1"/>
          </p:nvPr>
        </p:nvSpPr>
        <p:spPr>
          <a:xfrm>
            <a:off x="5484971" y="584200"/>
            <a:ext cx="6094413" cy="5588000"/>
          </a:xfrm>
          <a:ln w="12700">
            <a:solidFill>
              <a:schemeClr val="bg1">
                <a:lumMod val="75000"/>
                <a:lumOff val="25000"/>
              </a:schemeClr>
            </a:solidFill>
            <a:miter lim="800000"/>
          </a:ln>
        </p:spPr>
        <p:txBody>
          <a:bodyPr rtlCol="0">
            <a:normAutofit/>
          </a:bodyPr>
          <a:lstStyle>
            <a:lvl1pPr marL="0" indent="0" algn="l" rtl="0">
              <a:buNone/>
              <a:defRPr sz="28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it-IT"/>
              <a:t>Fare clic sull'icona per inserire un'immagine</a:t>
            </a:r>
          </a:p>
        </p:txBody>
      </p:sp>
      <p:sp>
        <p:nvSpPr>
          <p:cNvPr id="5" name="Segnaposto data 4"/>
          <p:cNvSpPr>
            <a:spLocks noGrp="1"/>
          </p:cNvSpPr>
          <p:nvPr>
            <p:ph type="dt" sz="half" idx="10"/>
          </p:nvPr>
        </p:nvSpPr>
        <p:spPr/>
        <p:txBody>
          <a:bodyPr rtlCol="0"/>
          <a:lstStyle>
            <a:lvl1pPr>
              <a:defRPr/>
            </a:lvl1pPr>
          </a:lstStyle>
          <a:p>
            <a:fld id="{5B0EE21F-92EE-4289-AFFB-9252D957F459}" type="datetime1">
              <a:rPr lang="it-IT" smtClean="0"/>
              <a:pPr/>
              <a:t>25/05/2022</a:t>
            </a:fld>
            <a:endParaRPr lang="it-IT"/>
          </a:p>
        </p:txBody>
      </p:sp>
      <p:sp>
        <p:nvSpPr>
          <p:cNvPr id="6" name="Segnaposto piè di pagina 5"/>
          <p:cNvSpPr>
            <a:spLocks noGrp="1"/>
          </p:cNvSpPr>
          <p:nvPr>
            <p:ph type="ftr" sz="quarter" idx="11"/>
          </p:nvPr>
        </p:nvSpPr>
        <p:spPr/>
        <p:txBody>
          <a:bodyPr rtlCol="0"/>
          <a:lstStyle/>
          <a:p>
            <a:pPr rtl="0"/>
            <a:r>
              <a:rPr lang="it-IT"/>
              <a:t>Sorrentino, Tonnarelli, Venere - Computer Science and Engineering, Politecnico di Milano</a:t>
            </a:r>
          </a:p>
        </p:txBody>
      </p:sp>
      <p:sp>
        <p:nvSpPr>
          <p:cNvPr id="7" name="Segnaposto numero diapositiva 6"/>
          <p:cNvSpPr>
            <a:spLocks noGrp="1"/>
          </p:cNvSpPr>
          <p:nvPr>
            <p:ph type="sldNum" sz="quarter" idx="12"/>
          </p:nvPr>
        </p:nvSpPr>
        <p:spPr/>
        <p:txBody>
          <a:bodyPr rtlCol="0"/>
          <a:lstStyle/>
          <a:p>
            <a:pPr rtl="0"/>
            <a:fld id="{C014DD1E-5D91-48A3-AD6D-45FBA980D106}" type="slidenum">
              <a:rPr lang="it-IT" smtClean="0"/>
              <a:t>‹N›</a:t>
            </a:fld>
            <a:endParaRPr lang="it-IT"/>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20000"/>
                <a:lumOff val="8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inee a sinistra"/>
          <p:cNvGrpSpPr/>
          <p:nvPr/>
        </p:nvGrpSpPr>
        <p:grpSpPr>
          <a:xfrm>
            <a:off x="-15870" y="-3174"/>
            <a:ext cx="819993" cy="5229225"/>
            <a:chOff x="-11906" y="-2381"/>
            <a:chExt cx="615155" cy="3921919"/>
          </a:xfrm>
        </p:grpSpPr>
        <p:sp>
          <p:nvSpPr>
            <p:cNvPr id="10" name="Figura a mano libera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11" name="Figura a mano libera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14" name="Figura a mano libera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grpSp>
      <p:sp>
        <p:nvSpPr>
          <p:cNvPr id="2" name="Segnaposto titolo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pPr rtl="0"/>
            <a:r>
              <a:rPr lang="it-IT"/>
              <a:t>Fare clic per modificare lo stile del titolo</a:t>
            </a:r>
          </a:p>
        </p:txBody>
      </p:sp>
      <p:sp>
        <p:nvSpPr>
          <p:cNvPr id="3" name="Segnaposto testo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data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fld id="{8A756645-DD8C-4009-9A84-A4AD56EB55A9}" type="datetime1">
              <a:rPr lang="it-IT" smtClean="0"/>
              <a:pPr/>
              <a:t>25/05/2022</a:t>
            </a:fld>
            <a:endParaRPr lang="it-IT"/>
          </a:p>
        </p:txBody>
      </p:sp>
      <p:sp>
        <p:nvSpPr>
          <p:cNvPr id="5" name="Segnaposto piè di pagina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rtl="0">
              <a:defRPr sz="1200">
                <a:solidFill>
                  <a:schemeClr val="tx1">
                    <a:tint val="75000"/>
                  </a:schemeClr>
                </a:solidFill>
              </a:defRPr>
            </a:lvl1pPr>
          </a:lstStyle>
          <a:p>
            <a:pPr rtl="0"/>
            <a:r>
              <a:rPr lang="it-IT"/>
              <a:t>Sorrentino, Tonnarelli, Venere - Computer Science and Engineering, Politecnico di Milano</a:t>
            </a:r>
          </a:p>
        </p:txBody>
      </p:sp>
      <p:sp>
        <p:nvSpPr>
          <p:cNvPr id="6" name="Segnaposto numero diapositiva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rtl="0">
              <a:defRPr sz="1200">
                <a:solidFill>
                  <a:schemeClr val="tx1">
                    <a:tint val="75000"/>
                  </a:schemeClr>
                </a:solidFill>
              </a:defRPr>
            </a:lvl1pPr>
          </a:lstStyle>
          <a:p>
            <a:fld id="{C014DD1E-5D91-48A3-AD6D-45FBA980D106}" type="slidenum">
              <a:rPr lang="it-IT" smtClean="0"/>
              <a:pPr/>
              <a:t>‹N›</a:t>
            </a:fld>
            <a:endParaRPr lang="it-IT"/>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cloud.dwavesys.com/leap/login/?next=/lea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docs.dwavesys.com/docs/latest/c_qpu_annealing.html" TargetMode="External"/><Relationship Id="rId2" Type="http://schemas.openxmlformats.org/officeDocument/2006/relationships/hyperlink" Target="https://dwavejapan.com/app/uploads/2019/10/D-Wave-2000Q-Tech-Collateral_1029F.pdf" TargetMode="External"/><Relationship Id="rId1" Type="http://schemas.openxmlformats.org/officeDocument/2006/relationships/slideLayout" Target="../slideLayouts/slideLayout6.xml"/><Relationship Id="rId5" Type="http://schemas.openxmlformats.org/officeDocument/2006/relationships/hyperlink" Target="https://www.dwavesys.com/media/vsufwv1d/14-1041a-a_setting_the_chain_strength.pdf" TargetMode="External"/><Relationship Id="rId4" Type="http://schemas.openxmlformats.org/officeDocument/2006/relationships/hyperlink" Target="https://docs.dwavesys.com/docs/latest/c_gs_2.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20000"/>
                <a:lumOff val="8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lstStyle/>
          <a:p>
            <a:pPr rtl="0"/>
            <a:r>
              <a:rPr lang="it-IT"/>
              <a:t>Quantum Set </a:t>
            </a:r>
            <a:r>
              <a:rPr lang="it-IT" err="1"/>
              <a:t>Packing</a:t>
            </a:r>
            <a:endParaRPr lang="it-IT"/>
          </a:p>
        </p:txBody>
      </p:sp>
      <p:sp>
        <p:nvSpPr>
          <p:cNvPr id="5" name="Sottotitolo 4"/>
          <p:cNvSpPr>
            <a:spLocks noGrp="1"/>
          </p:cNvSpPr>
          <p:nvPr>
            <p:ph type="subTitle" idx="1"/>
          </p:nvPr>
        </p:nvSpPr>
        <p:spPr>
          <a:xfrm>
            <a:off x="1767680" y="2595466"/>
            <a:ext cx="6227081" cy="1773334"/>
          </a:xfrm>
        </p:spPr>
        <p:txBody>
          <a:bodyPr rtlCol="0"/>
          <a:lstStyle/>
          <a:p>
            <a:pPr rtl="0"/>
            <a:r>
              <a:rPr lang="it-IT">
                <a:solidFill>
                  <a:schemeClr val="tx1"/>
                </a:solidFill>
              </a:rPr>
              <a:t>A set </a:t>
            </a:r>
            <a:r>
              <a:rPr lang="it-IT" err="1">
                <a:solidFill>
                  <a:schemeClr val="tx1"/>
                </a:solidFill>
              </a:rPr>
              <a:t>packing</a:t>
            </a:r>
            <a:r>
              <a:rPr lang="it-IT">
                <a:solidFill>
                  <a:schemeClr val="tx1"/>
                </a:solidFill>
              </a:rPr>
              <a:t> </a:t>
            </a:r>
            <a:r>
              <a:rPr lang="it-IT" err="1">
                <a:solidFill>
                  <a:schemeClr val="tx1"/>
                </a:solidFill>
              </a:rPr>
              <a:t>problem</a:t>
            </a:r>
            <a:r>
              <a:rPr lang="it-IT">
                <a:solidFill>
                  <a:schemeClr val="tx1"/>
                </a:solidFill>
              </a:rPr>
              <a:t> </a:t>
            </a:r>
            <a:r>
              <a:rPr lang="it-IT" err="1">
                <a:solidFill>
                  <a:schemeClr val="tx1"/>
                </a:solidFill>
              </a:rPr>
              <a:t>solved</a:t>
            </a:r>
            <a:r>
              <a:rPr lang="it-IT">
                <a:solidFill>
                  <a:schemeClr val="tx1"/>
                </a:solidFill>
              </a:rPr>
              <a:t> with a quantum </a:t>
            </a:r>
            <a:r>
              <a:rPr lang="it-IT" err="1">
                <a:solidFill>
                  <a:schemeClr val="tx1"/>
                </a:solidFill>
              </a:rPr>
              <a:t>annealer</a:t>
            </a:r>
            <a:endParaRPr lang="it-IT">
              <a:solidFill>
                <a:schemeClr val="tx1"/>
              </a:solidFill>
            </a:endParaRPr>
          </a:p>
        </p:txBody>
      </p:sp>
      <p:sp>
        <p:nvSpPr>
          <p:cNvPr id="6" name="Footer Placeholder 5">
            <a:extLst>
              <a:ext uri="{FF2B5EF4-FFF2-40B4-BE49-F238E27FC236}">
                <a16:creationId xmlns:a16="http://schemas.microsoft.com/office/drawing/2014/main" id="{8595AD46-6314-2495-0D2D-840B1ADDAF5E}"/>
              </a:ext>
            </a:extLst>
          </p:cNvPr>
          <p:cNvSpPr>
            <a:spLocks noGrp="1"/>
          </p:cNvSpPr>
          <p:nvPr>
            <p:ph type="ftr" sz="quarter" idx="11"/>
          </p:nvPr>
        </p:nvSpPr>
        <p:spPr>
          <a:xfrm>
            <a:off x="3235905" y="6320067"/>
            <a:ext cx="5939978" cy="401410"/>
          </a:xfrm>
        </p:spPr>
        <p:txBody>
          <a:bodyPr/>
          <a:lstStyle/>
          <a:p>
            <a:r>
              <a:rPr lang="en-US"/>
              <a:t>Sorrentino, Tonnarelli, Venere - Computer Science and Engineering, Politecnico di Milano</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rtlCol="0"/>
          <a:lstStyle/>
          <a:p>
            <a:r>
              <a:rPr lang="it-IT"/>
              <a:t>2000Q plot and </a:t>
            </a:r>
            <a:r>
              <a:rPr lang="it-IT" err="1"/>
              <a:t>results</a:t>
            </a:r>
            <a:r>
              <a:rPr lang="it-IT"/>
              <a:t>: </a:t>
            </a:r>
            <a:r>
              <a:rPr lang="it-IT" err="1"/>
              <a:t>spatial</a:t>
            </a:r>
            <a:r>
              <a:rPr lang="it-IT"/>
              <a:t> </a:t>
            </a:r>
            <a:r>
              <a:rPr lang="it-IT" err="1"/>
              <a:t>complexity</a:t>
            </a:r>
          </a:p>
        </p:txBody>
      </p:sp>
      <p:sp>
        <p:nvSpPr>
          <p:cNvPr id="5" name="TextBox 4">
            <a:extLst>
              <a:ext uri="{FF2B5EF4-FFF2-40B4-BE49-F238E27FC236}">
                <a16:creationId xmlns:a16="http://schemas.microsoft.com/office/drawing/2014/main" id="{F81E1016-65C5-32A9-BE3B-BFED89462861}"/>
              </a:ext>
            </a:extLst>
          </p:cNvPr>
          <p:cNvSpPr txBox="1"/>
          <p:nvPr/>
        </p:nvSpPr>
        <p:spPr>
          <a:xfrm>
            <a:off x="827709" y="4435220"/>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40</a:t>
            </a:r>
            <a:endParaRPr lang="en-US" sz="2800"/>
          </a:p>
          <a:p>
            <a:r>
              <a:rPr lang="en-US" sz="2800"/>
              <a:t>Max chain length: 15</a:t>
            </a:r>
            <a:endParaRPr lang="en-US">
              <a:cs typeface="Calibri"/>
            </a:endParaRPr>
          </a:p>
        </p:txBody>
      </p:sp>
      <p:sp>
        <p:nvSpPr>
          <p:cNvPr id="6" name="TextBox 5">
            <a:extLst>
              <a:ext uri="{FF2B5EF4-FFF2-40B4-BE49-F238E27FC236}">
                <a16:creationId xmlns:a16="http://schemas.microsoft.com/office/drawing/2014/main" id="{658493E0-C4F1-A6FA-A153-63D266A51773}"/>
              </a:ext>
            </a:extLst>
          </p:cNvPr>
          <p:cNvSpPr txBox="1"/>
          <p:nvPr/>
        </p:nvSpPr>
        <p:spPr>
          <a:xfrm>
            <a:off x="4456571" y="4435220"/>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50</a:t>
            </a:r>
            <a:endParaRPr lang="en-US" sz="2800"/>
          </a:p>
          <a:p>
            <a:r>
              <a:rPr lang="en-US" sz="2800"/>
              <a:t>Max chain length: 21</a:t>
            </a:r>
            <a:endParaRPr lang="en-US">
              <a:cs typeface="Calibri"/>
            </a:endParaRPr>
          </a:p>
        </p:txBody>
      </p:sp>
      <p:sp>
        <p:nvSpPr>
          <p:cNvPr id="8" name="TextBox 7">
            <a:extLst>
              <a:ext uri="{FF2B5EF4-FFF2-40B4-BE49-F238E27FC236}">
                <a16:creationId xmlns:a16="http://schemas.microsoft.com/office/drawing/2014/main" id="{1EEFD375-F9A2-D6FE-1430-C067BD866D02}"/>
              </a:ext>
            </a:extLst>
          </p:cNvPr>
          <p:cNvSpPr txBox="1"/>
          <p:nvPr/>
        </p:nvSpPr>
        <p:spPr>
          <a:xfrm>
            <a:off x="8465678" y="4435220"/>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60</a:t>
            </a:r>
            <a:endParaRPr lang="en-US" sz="2800"/>
          </a:p>
          <a:p>
            <a:r>
              <a:rPr lang="en-US" sz="2800"/>
              <a:t>Max chain length: 31</a:t>
            </a:r>
            <a:endParaRPr lang="en-US">
              <a:cs typeface="Calibri"/>
            </a:endParaRPr>
          </a:p>
        </p:txBody>
      </p:sp>
      <p:pic>
        <p:nvPicPr>
          <p:cNvPr id="9" name="Picture 9">
            <a:extLst>
              <a:ext uri="{FF2B5EF4-FFF2-40B4-BE49-F238E27FC236}">
                <a16:creationId xmlns:a16="http://schemas.microsoft.com/office/drawing/2014/main" id="{57D1C7DB-31FE-A427-D273-60FCEF7385DF}"/>
              </a:ext>
            </a:extLst>
          </p:cNvPr>
          <p:cNvPicPr>
            <a:picLocks noChangeAspect="1"/>
          </p:cNvPicPr>
          <p:nvPr/>
        </p:nvPicPr>
        <p:blipFill>
          <a:blip r:embed="rId3"/>
          <a:stretch>
            <a:fillRect/>
          </a:stretch>
        </p:blipFill>
        <p:spPr>
          <a:xfrm>
            <a:off x="868100" y="1900340"/>
            <a:ext cx="2601170" cy="2430410"/>
          </a:xfrm>
          <a:prstGeom prst="rect">
            <a:avLst/>
          </a:prstGeom>
        </p:spPr>
      </p:pic>
      <p:pic>
        <p:nvPicPr>
          <p:cNvPr id="11" name="Picture 11" descr="A picture containing diagram&#10;&#10;Description automatically generated">
            <a:extLst>
              <a:ext uri="{FF2B5EF4-FFF2-40B4-BE49-F238E27FC236}">
                <a16:creationId xmlns:a16="http://schemas.microsoft.com/office/drawing/2014/main" id="{0B5486FD-5A85-2199-CE7B-A62306C25F1E}"/>
              </a:ext>
            </a:extLst>
          </p:cNvPr>
          <p:cNvPicPr>
            <a:picLocks noChangeAspect="1"/>
          </p:cNvPicPr>
          <p:nvPr/>
        </p:nvPicPr>
        <p:blipFill>
          <a:blip r:embed="rId4"/>
          <a:stretch>
            <a:fillRect/>
          </a:stretch>
        </p:blipFill>
        <p:spPr>
          <a:xfrm>
            <a:off x="4596948" y="1898126"/>
            <a:ext cx="2558419" cy="2444339"/>
          </a:xfrm>
          <a:prstGeom prst="rect">
            <a:avLst/>
          </a:prstGeom>
        </p:spPr>
      </p:pic>
      <p:pic>
        <p:nvPicPr>
          <p:cNvPr id="12" name="Picture 12" descr="A picture containing calendar&#10;&#10;Description automatically generated">
            <a:extLst>
              <a:ext uri="{FF2B5EF4-FFF2-40B4-BE49-F238E27FC236}">
                <a16:creationId xmlns:a16="http://schemas.microsoft.com/office/drawing/2014/main" id="{04467336-7F95-847D-57AB-4A0878D88C90}"/>
              </a:ext>
            </a:extLst>
          </p:cNvPr>
          <p:cNvPicPr>
            <a:picLocks noChangeAspect="1"/>
          </p:cNvPicPr>
          <p:nvPr/>
        </p:nvPicPr>
        <p:blipFill>
          <a:blip r:embed="rId5"/>
          <a:stretch>
            <a:fillRect/>
          </a:stretch>
        </p:blipFill>
        <p:spPr>
          <a:xfrm>
            <a:off x="8463552" y="1901255"/>
            <a:ext cx="2510917" cy="2442830"/>
          </a:xfrm>
          <a:prstGeom prst="rect">
            <a:avLst/>
          </a:prstGeom>
        </p:spPr>
      </p:pic>
      <p:sp>
        <p:nvSpPr>
          <p:cNvPr id="13" name="Footer Placeholder 12">
            <a:extLst>
              <a:ext uri="{FF2B5EF4-FFF2-40B4-BE49-F238E27FC236}">
                <a16:creationId xmlns:a16="http://schemas.microsoft.com/office/drawing/2014/main" id="{9B50A698-99D1-AEC6-EC98-76BC27852CEF}"/>
              </a:ext>
            </a:extLst>
          </p:cNvPr>
          <p:cNvSpPr>
            <a:spLocks noGrp="1"/>
          </p:cNvSpPr>
          <p:nvPr>
            <p:ph type="ftr" sz="quarter" idx="11"/>
          </p:nvPr>
        </p:nvSpPr>
        <p:spPr>
          <a:xfrm>
            <a:off x="3453500" y="6356352"/>
            <a:ext cx="5737255" cy="365125"/>
          </a:xfrm>
        </p:spPr>
        <p:txBody>
          <a:bodyPr/>
          <a:lstStyle/>
          <a:p>
            <a:r>
              <a:rPr lang="en-US"/>
              <a:t>Sorrentino, Tonnarelli, Venere - Computer Science and Engineering, </a:t>
            </a:r>
            <a:r>
              <a:rPr lang="en-US" err="1"/>
              <a:t>Politecnico</a:t>
            </a:r>
            <a:r>
              <a:rPr lang="en-US"/>
              <a:t> di Milano</a:t>
            </a:r>
          </a:p>
        </p:txBody>
      </p:sp>
    </p:spTree>
    <p:extLst>
      <p:ext uri="{BB962C8B-B14F-4D97-AF65-F5344CB8AC3E}">
        <p14:creationId xmlns:p14="http://schemas.microsoft.com/office/powerpoint/2010/main" val="106243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5A5EC1-AE47-4C9C-BCB1-72B10AC2288A}"/>
              </a:ext>
            </a:extLst>
          </p:cNvPr>
          <p:cNvSpPr>
            <a:spLocks noGrp="1"/>
          </p:cNvSpPr>
          <p:nvPr>
            <p:ph type="title"/>
          </p:nvPr>
        </p:nvSpPr>
        <p:spPr>
          <a:xfrm>
            <a:off x="1136253" y="-340086"/>
            <a:ext cx="10360501" cy="1223963"/>
          </a:xfrm>
        </p:spPr>
        <p:txBody>
          <a:bodyPr/>
          <a:lstStyle/>
          <a:p>
            <a:r>
              <a:rPr lang="it-IT" err="1"/>
              <a:t>Advantage</a:t>
            </a:r>
            <a:r>
              <a:rPr lang="it-IT"/>
              <a:t> plot and </a:t>
            </a:r>
            <a:r>
              <a:rPr lang="it-IT" err="1"/>
              <a:t>results</a:t>
            </a:r>
            <a:r>
              <a:rPr lang="it-IT"/>
              <a:t>: time </a:t>
            </a:r>
            <a:r>
              <a:rPr lang="it-IT" err="1"/>
              <a:t>complexity</a:t>
            </a:r>
          </a:p>
        </p:txBody>
      </p:sp>
      <p:sp>
        <p:nvSpPr>
          <p:cNvPr id="5" name="TextBox 4">
            <a:extLst>
              <a:ext uri="{FF2B5EF4-FFF2-40B4-BE49-F238E27FC236}">
                <a16:creationId xmlns:a16="http://schemas.microsoft.com/office/drawing/2014/main" id="{E085F9EA-0170-08B4-7A92-893A552248CC}"/>
              </a:ext>
            </a:extLst>
          </p:cNvPr>
          <p:cNvSpPr txBox="1"/>
          <p:nvPr/>
        </p:nvSpPr>
        <p:spPr>
          <a:xfrm>
            <a:off x="608068" y="3692148"/>
            <a:ext cx="63105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t>QPU time, in milliseconds, required to compute N subsets</a:t>
            </a:r>
            <a:endParaRPr lang="en-US"/>
          </a:p>
        </p:txBody>
      </p:sp>
      <p:sp>
        <p:nvSpPr>
          <p:cNvPr id="6" name="TextBox 5">
            <a:extLst>
              <a:ext uri="{FF2B5EF4-FFF2-40B4-BE49-F238E27FC236}">
                <a16:creationId xmlns:a16="http://schemas.microsoft.com/office/drawing/2014/main" id="{D2CE38D7-83C3-B17D-369A-917121BC5144}"/>
              </a:ext>
            </a:extLst>
          </p:cNvPr>
          <p:cNvSpPr txBox="1"/>
          <p:nvPr/>
        </p:nvSpPr>
        <p:spPr>
          <a:xfrm>
            <a:off x="6685282" y="2446203"/>
            <a:ext cx="506488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As it can be noticed, time increases concerning the number of subsets defined in the problem.</a:t>
            </a:r>
          </a:p>
          <a:p>
            <a:r>
              <a:rPr lang="en-US">
                <a:cs typeface="Calibri"/>
              </a:rPr>
              <a:t>Also, in this case, there can be noticed several outliers. </a:t>
            </a:r>
          </a:p>
          <a:p>
            <a:r>
              <a:rPr lang="en-US">
                <a:cs typeface="Calibri"/>
              </a:rPr>
              <a:t>The general trend is clearly less regular than the 2000Q timing, because of the presence of a greater amount of noise.</a:t>
            </a:r>
          </a:p>
        </p:txBody>
      </p:sp>
      <p:pic>
        <p:nvPicPr>
          <p:cNvPr id="7" name="Picture 7" descr="Graphical user interface&#10;&#10;Description automatically generated">
            <a:extLst>
              <a:ext uri="{FF2B5EF4-FFF2-40B4-BE49-F238E27FC236}">
                <a16:creationId xmlns:a16="http://schemas.microsoft.com/office/drawing/2014/main" id="{FA9A3C74-C4E7-013B-021E-00180F929C8F}"/>
              </a:ext>
            </a:extLst>
          </p:cNvPr>
          <p:cNvPicPr>
            <a:picLocks noChangeAspect="1"/>
          </p:cNvPicPr>
          <p:nvPr/>
        </p:nvPicPr>
        <p:blipFill rotWithShape="1">
          <a:blip r:embed="rId2"/>
          <a:srcRect l="7457" t="9103" r="7446" b="13451"/>
          <a:stretch/>
        </p:blipFill>
        <p:spPr>
          <a:xfrm>
            <a:off x="1465639" y="1031801"/>
            <a:ext cx="4355485" cy="2622530"/>
          </a:xfrm>
          <a:prstGeom prst="rect">
            <a:avLst/>
          </a:prstGeom>
        </p:spPr>
      </p:pic>
      <p:pic>
        <p:nvPicPr>
          <p:cNvPr id="8" name="Picture 8" descr="Chart, histogram&#10;&#10;Description automatically generated">
            <a:extLst>
              <a:ext uri="{FF2B5EF4-FFF2-40B4-BE49-F238E27FC236}">
                <a16:creationId xmlns:a16="http://schemas.microsoft.com/office/drawing/2014/main" id="{79911157-0F97-792C-20CC-652D20FAB17E}"/>
              </a:ext>
            </a:extLst>
          </p:cNvPr>
          <p:cNvPicPr>
            <a:picLocks noChangeAspect="1"/>
          </p:cNvPicPr>
          <p:nvPr/>
        </p:nvPicPr>
        <p:blipFill rotWithShape="1">
          <a:blip r:embed="rId3"/>
          <a:srcRect l="5908" t="10439" r="5642" b="13767"/>
          <a:stretch/>
        </p:blipFill>
        <p:spPr>
          <a:xfrm>
            <a:off x="1537168" y="4074295"/>
            <a:ext cx="4253459" cy="2604588"/>
          </a:xfrm>
          <a:prstGeom prst="rect">
            <a:avLst/>
          </a:prstGeom>
        </p:spPr>
      </p:pic>
      <p:sp>
        <p:nvSpPr>
          <p:cNvPr id="9" name="Footer Placeholder 8">
            <a:extLst>
              <a:ext uri="{FF2B5EF4-FFF2-40B4-BE49-F238E27FC236}">
                <a16:creationId xmlns:a16="http://schemas.microsoft.com/office/drawing/2014/main" id="{B9991217-4FE1-AB2E-273A-DD00DB9F8D31}"/>
              </a:ext>
            </a:extLst>
          </p:cNvPr>
          <p:cNvSpPr>
            <a:spLocks noGrp="1"/>
          </p:cNvSpPr>
          <p:nvPr>
            <p:ph type="ftr" sz="quarter" idx="11"/>
          </p:nvPr>
        </p:nvSpPr>
        <p:spPr>
          <a:xfrm>
            <a:off x="5950396" y="6313758"/>
            <a:ext cx="5799766" cy="365125"/>
          </a:xfrm>
        </p:spPr>
        <p:txBody>
          <a:bodyPr/>
          <a:lstStyle/>
          <a:p>
            <a:r>
              <a:rPr lang="en-US"/>
              <a:t>Sorrentino, Tonnarelli, Venere - Computer Science and Engineering, </a:t>
            </a:r>
            <a:r>
              <a:rPr lang="en-US" err="1"/>
              <a:t>Politecnico</a:t>
            </a:r>
            <a:r>
              <a:rPr lang="en-US"/>
              <a:t> di Milano</a:t>
            </a:r>
          </a:p>
        </p:txBody>
      </p:sp>
    </p:spTree>
    <p:extLst>
      <p:ext uri="{BB962C8B-B14F-4D97-AF65-F5344CB8AC3E}">
        <p14:creationId xmlns:p14="http://schemas.microsoft.com/office/powerpoint/2010/main" val="350460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5A5EC1-AE47-4C9C-BCB1-72B10AC2288A}"/>
              </a:ext>
            </a:extLst>
          </p:cNvPr>
          <p:cNvSpPr>
            <a:spLocks noGrp="1"/>
          </p:cNvSpPr>
          <p:nvPr>
            <p:ph type="title"/>
          </p:nvPr>
        </p:nvSpPr>
        <p:spPr/>
        <p:txBody>
          <a:bodyPr/>
          <a:lstStyle/>
          <a:p>
            <a:r>
              <a:rPr lang="it-IT" err="1"/>
              <a:t>Advantage</a:t>
            </a:r>
            <a:r>
              <a:rPr lang="it-IT"/>
              <a:t> plot and </a:t>
            </a:r>
            <a:r>
              <a:rPr lang="it-IT" err="1"/>
              <a:t>results</a:t>
            </a:r>
            <a:r>
              <a:rPr lang="it-IT"/>
              <a:t>: </a:t>
            </a:r>
            <a:r>
              <a:rPr lang="it-IT" err="1"/>
              <a:t>space</a:t>
            </a:r>
            <a:r>
              <a:rPr lang="it-IT"/>
              <a:t> </a:t>
            </a:r>
            <a:r>
              <a:rPr lang="it-IT" err="1"/>
              <a:t>complexity</a:t>
            </a:r>
            <a:endParaRPr lang="it-IT" err="1">
              <a:cs typeface="Calibri"/>
            </a:endParaRPr>
          </a:p>
        </p:txBody>
      </p:sp>
      <p:pic>
        <p:nvPicPr>
          <p:cNvPr id="3" name="Picture 3" descr="Background pattern&#10;&#10;Description automatically generated">
            <a:extLst>
              <a:ext uri="{FF2B5EF4-FFF2-40B4-BE49-F238E27FC236}">
                <a16:creationId xmlns:a16="http://schemas.microsoft.com/office/drawing/2014/main" id="{533BB454-AAE1-D32C-8215-A57159A3C801}"/>
              </a:ext>
            </a:extLst>
          </p:cNvPr>
          <p:cNvPicPr>
            <a:picLocks noChangeAspect="1"/>
          </p:cNvPicPr>
          <p:nvPr/>
        </p:nvPicPr>
        <p:blipFill>
          <a:blip r:embed="rId2"/>
          <a:stretch>
            <a:fillRect/>
          </a:stretch>
        </p:blipFill>
        <p:spPr>
          <a:xfrm>
            <a:off x="922581" y="1788223"/>
            <a:ext cx="2737304" cy="2547948"/>
          </a:xfrm>
          <a:prstGeom prst="rect">
            <a:avLst/>
          </a:prstGeom>
        </p:spPr>
      </p:pic>
      <p:sp>
        <p:nvSpPr>
          <p:cNvPr id="5" name="TextBox 4">
            <a:extLst>
              <a:ext uri="{FF2B5EF4-FFF2-40B4-BE49-F238E27FC236}">
                <a16:creationId xmlns:a16="http://schemas.microsoft.com/office/drawing/2014/main" id="{8E71C3D5-0DB9-949F-FF94-BDBE14195F59}"/>
              </a:ext>
            </a:extLst>
          </p:cNvPr>
          <p:cNvSpPr txBox="1"/>
          <p:nvPr/>
        </p:nvSpPr>
        <p:spPr>
          <a:xfrm>
            <a:off x="863860" y="4517872"/>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10</a:t>
            </a:r>
            <a:endParaRPr lang="en-US" sz="2800"/>
          </a:p>
          <a:p>
            <a:r>
              <a:rPr lang="en-US" sz="2800"/>
              <a:t>Max chain length: 2</a:t>
            </a:r>
            <a:endParaRPr lang="en-US">
              <a:cs typeface="Calibri"/>
            </a:endParaRPr>
          </a:p>
        </p:txBody>
      </p:sp>
      <p:pic>
        <p:nvPicPr>
          <p:cNvPr id="11" name="Picture 11" descr="A picture containing light, night&#10;&#10;Description automatically generated">
            <a:extLst>
              <a:ext uri="{FF2B5EF4-FFF2-40B4-BE49-F238E27FC236}">
                <a16:creationId xmlns:a16="http://schemas.microsoft.com/office/drawing/2014/main" id="{2C018EAA-DB28-49C5-5BD1-A8CE13F187DF}"/>
              </a:ext>
            </a:extLst>
          </p:cNvPr>
          <p:cNvPicPr>
            <a:picLocks noChangeAspect="1"/>
          </p:cNvPicPr>
          <p:nvPr/>
        </p:nvPicPr>
        <p:blipFill>
          <a:blip r:embed="rId3"/>
          <a:stretch>
            <a:fillRect/>
          </a:stretch>
        </p:blipFill>
        <p:spPr>
          <a:xfrm>
            <a:off x="4832025" y="1789538"/>
            <a:ext cx="2742486" cy="2576384"/>
          </a:xfrm>
          <a:prstGeom prst="rect">
            <a:avLst/>
          </a:prstGeom>
        </p:spPr>
      </p:pic>
      <p:sp>
        <p:nvSpPr>
          <p:cNvPr id="12" name="TextBox 11">
            <a:extLst>
              <a:ext uri="{FF2B5EF4-FFF2-40B4-BE49-F238E27FC236}">
                <a16:creationId xmlns:a16="http://schemas.microsoft.com/office/drawing/2014/main" id="{19366D58-34F5-AC81-4049-6E8F530F75A1}"/>
              </a:ext>
            </a:extLst>
          </p:cNvPr>
          <p:cNvSpPr txBox="1"/>
          <p:nvPr/>
        </p:nvSpPr>
        <p:spPr>
          <a:xfrm>
            <a:off x="4758621" y="4518373"/>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40</a:t>
            </a:r>
            <a:endParaRPr lang="en-US" sz="2800"/>
          </a:p>
          <a:p>
            <a:r>
              <a:rPr lang="en-US" sz="2800"/>
              <a:t>Max chain length: 7</a:t>
            </a:r>
            <a:endParaRPr lang="en-US">
              <a:cs typeface="Calibri"/>
            </a:endParaRPr>
          </a:p>
        </p:txBody>
      </p:sp>
      <p:pic>
        <p:nvPicPr>
          <p:cNvPr id="13" name="Picture 13">
            <a:extLst>
              <a:ext uri="{FF2B5EF4-FFF2-40B4-BE49-F238E27FC236}">
                <a16:creationId xmlns:a16="http://schemas.microsoft.com/office/drawing/2014/main" id="{65B70FA0-1056-0DB2-06B3-A9838094BC5E}"/>
              </a:ext>
            </a:extLst>
          </p:cNvPr>
          <p:cNvPicPr>
            <a:picLocks noChangeAspect="1"/>
          </p:cNvPicPr>
          <p:nvPr/>
        </p:nvPicPr>
        <p:blipFill>
          <a:blip r:embed="rId4"/>
          <a:stretch>
            <a:fillRect/>
          </a:stretch>
        </p:blipFill>
        <p:spPr>
          <a:xfrm>
            <a:off x="8813771" y="1788248"/>
            <a:ext cx="2918685" cy="2553726"/>
          </a:xfrm>
          <a:prstGeom prst="rect">
            <a:avLst/>
          </a:prstGeom>
        </p:spPr>
      </p:pic>
      <p:sp>
        <p:nvSpPr>
          <p:cNvPr id="15" name="TextBox 14">
            <a:extLst>
              <a:ext uri="{FF2B5EF4-FFF2-40B4-BE49-F238E27FC236}">
                <a16:creationId xmlns:a16="http://schemas.microsoft.com/office/drawing/2014/main" id="{70493DEB-3D44-A41C-417A-5B6F7C619683}"/>
              </a:ext>
            </a:extLst>
          </p:cNvPr>
          <p:cNvSpPr txBox="1"/>
          <p:nvPr/>
        </p:nvSpPr>
        <p:spPr>
          <a:xfrm>
            <a:off x="8637581" y="4518875"/>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70</a:t>
            </a:r>
            <a:endParaRPr lang="en-US" sz="2800"/>
          </a:p>
          <a:p>
            <a:r>
              <a:rPr lang="en-US" sz="2800"/>
              <a:t>Max chain length: 13</a:t>
            </a:r>
            <a:endParaRPr lang="en-US">
              <a:cs typeface="Calibri"/>
            </a:endParaRPr>
          </a:p>
        </p:txBody>
      </p:sp>
      <p:sp>
        <p:nvSpPr>
          <p:cNvPr id="16" name="Footer Placeholder 15">
            <a:extLst>
              <a:ext uri="{FF2B5EF4-FFF2-40B4-BE49-F238E27FC236}">
                <a16:creationId xmlns:a16="http://schemas.microsoft.com/office/drawing/2014/main" id="{E3603584-79A6-89E5-8F7C-7BDFEB92F882}"/>
              </a:ext>
            </a:extLst>
          </p:cNvPr>
          <p:cNvSpPr>
            <a:spLocks noGrp="1"/>
          </p:cNvSpPr>
          <p:nvPr>
            <p:ph type="ftr" sz="quarter" idx="11"/>
          </p:nvPr>
        </p:nvSpPr>
        <p:spPr>
          <a:xfrm>
            <a:off x="3453500" y="6356352"/>
            <a:ext cx="6025287" cy="365125"/>
          </a:xfrm>
        </p:spPr>
        <p:txBody>
          <a:bodyPr/>
          <a:lstStyle/>
          <a:p>
            <a:r>
              <a:rPr lang="en-US"/>
              <a:t>Sorrentino, Tonnarelli, Venere - Computer Science and Engineering, </a:t>
            </a:r>
            <a:r>
              <a:rPr lang="en-US" err="1"/>
              <a:t>Politecnico</a:t>
            </a:r>
            <a:r>
              <a:rPr lang="en-US"/>
              <a:t> di Milano</a:t>
            </a:r>
          </a:p>
        </p:txBody>
      </p:sp>
    </p:spTree>
    <p:extLst>
      <p:ext uri="{BB962C8B-B14F-4D97-AF65-F5344CB8AC3E}">
        <p14:creationId xmlns:p14="http://schemas.microsoft.com/office/powerpoint/2010/main" val="21221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5A5EC1-AE47-4C9C-BCB1-72B10AC2288A}"/>
              </a:ext>
            </a:extLst>
          </p:cNvPr>
          <p:cNvSpPr>
            <a:spLocks noGrp="1"/>
          </p:cNvSpPr>
          <p:nvPr>
            <p:ph type="title"/>
          </p:nvPr>
        </p:nvSpPr>
        <p:spPr/>
        <p:txBody>
          <a:bodyPr/>
          <a:lstStyle/>
          <a:p>
            <a:r>
              <a:rPr lang="it-IT" err="1"/>
              <a:t>Advantage</a:t>
            </a:r>
            <a:r>
              <a:rPr lang="it-IT"/>
              <a:t> plot and </a:t>
            </a:r>
            <a:r>
              <a:rPr lang="it-IT" err="1"/>
              <a:t>results</a:t>
            </a:r>
            <a:r>
              <a:rPr lang="it-IT"/>
              <a:t>: </a:t>
            </a:r>
            <a:r>
              <a:rPr lang="it-IT" err="1"/>
              <a:t>space</a:t>
            </a:r>
            <a:r>
              <a:rPr lang="it-IT"/>
              <a:t> </a:t>
            </a:r>
            <a:r>
              <a:rPr lang="it-IT" err="1"/>
              <a:t>complexity</a:t>
            </a:r>
            <a:endParaRPr lang="it-IT" err="1">
              <a:cs typeface="Calibri"/>
            </a:endParaRPr>
          </a:p>
        </p:txBody>
      </p:sp>
      <p:sp>
        <p:nvSpPr>
          <p:cNvPr id="5" name="TextBox 4">
            <a:extLst>
              <a:ext uri="{FF2B5EF4-FFF2-40B4-BE49-F238E27FC236}">
                <a16:creationId xmlns:a16="http://schemas.microsoft.com/office/drawing/2014/main" id="{8E71C3D5-0DB9-949F-FF94-BDBE14195F59}"/>
              </a:ext>
            </a:extLst>
          </p:cNvPr>
          <p:cNvSpPr txBox="1"/>
          <p:nvPr/>
        </p:nvSpPr>
        <p:spPr>
          <a:xfrm>
            <a:off x="894846" y="4517872"/>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100</a:t>
            </a:r>
            <a:endParaRPr lang="en-US" sz="2800"/>
          </a:p>
          <a:p>
            <a:r>
              <a:rPr lang="en-US" sz="2800"/>
              <a:t>Max chain length: 29</a:t>
            </a:r>
            <a:endParaRPr lang="en-US">
              <a:cs typeface="Calibri"/>
            </a:endParaRPr>
          </a:p>
        </p:txBody>
      </p:sp>
      <p:sp>
        <p:nvSpPr>
          <p:cNvPr id="12" name="TextBox 11">
            <a:extLst>
              <a:ext uri="{FF2B5EF4-FFF2-40B4-BE49-F238E27FC236}">
                <a16:creationId xmlns:a16="http://schemas.microsoft.com/office/drawing/2014/main" id="{19366D58-34F5-AC81-4049-6E8F530F75A1}"/>
              </a:ext>
            </a:extLst>
          </p:cNvPr>
          <p:cNvSpPr txBox="1"/>
          <p:nvPr/>
        </p:nvSpPr>
        <p:spPr>
          <a:xfrm>
            <a:off x="4789607" y="4518373"/>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130</a:t>
            </a:r>
            <a:endParaRPr lang="en-US" sz="2800"/>
          </a:p>
          <a:p>
            <a:r>
              <a:rPr lang="en-US" sz="2800"/>
              <a:t>Max chain length: 29</a:t>
            </a:r>
            <a:endParaRPr lang="en-US">
              <a:cs typeface="Calibri"/>
            </a:endParaRPr>
          </a:p>
        </p:txBody>
      </p:sp>
      <p:pic>
        <p:nvPicPr>
          <p:cNvPr id="4" name="Picture 5" descr="A picture containing outdoor object, web&#10;&#10;Description automatically generated">
            <a:extLst>
              <a:ext uri="{FF2B5EF4-FFF2-40B4-BE49-F238E27FC236}">
                <a16:creationId xmlns:a16="http://schemas.microsoft.com/office/drawing/2014/main" id="{5820A6D1-1D9E-89AD-C675-8B4524CC4660}"/>
              </a:ext>
            </a:extLst>
          </p:cNvPr>
          <p:cNvPicPr>
            <a:picLocks noChangeAspect="1"/>
          </p:cNvPicPr>
          <p:nvPr/>
        </p:nvPicPr>
        <p:blipFill>
          <a:blip r:embed="rId2"/>
          <a:stretch>
            <a:fillRect/>
          </a:stretch>
        </p:blipFill>
        <p:spPr>
          <a:xfrm>
            <a:off x="896758" y="1788782"/>
            <a:ext cx="2530011" cy="2541036"/>
          </a:xfrm>
          <a:prstGeom prst="rect">
            <a:avLst/>
          </a:prstGeom>
        </p:spPr>
      </p:pic>
      <p:pic>
        <p:nvPicPr>
          <p:cNvPr id="6" name="Picture 6">
            <a:extLst>
              <a:ext uri="{FF2B5EF4-FFF2-40B4-BE49-F238E27FC236}">
                <a16:creationId xmlns:a16="http://schemas.microsoft.com/office/drawing/2014/main" id="{933CBF99-18CF-F1FF-46BC-87583C6BC56C}"/>
              </a:ext>
            </a:extLst>
          </p:cNvPr>
          <p:cNvPicPr>
            <a:picLocks noChangeAspect="1"/>
          </p:cNvPicPr>
          <p:nvPr/>
        </p:nvPicPr>
        <p:blipFill>
          <a:blip r:embed="rId3"/>
          <a:stretch>
            <a:fillRect/>
          </a:stretch>
        </p:blipFill>
        <p:spPr>
          <a:xfrm>
            <a:off x="4904326" y="1788931"/>
            <a:ext cx="2851314" cy="2526263"/>
          </a:xfrm>
          <a:prstGeom prst="rect">
            <a:avLst/>
          </a:prstGeom>
        </p:spPr>
      </p:pic>
      <p:pic>
        <p:nvPicPr>
          <p:cNvPr id="7" name="Picture 7" descr="A picture containing text&#10;&#10;Description automatically generated">
            <a:extLst>
              <a:ext uri="{FF2B5EF4-FFF2-40B4-BE49-F238E27FC236}">
                <a16:creationId xmlns:a16="http://schemas.microsoft.com/office/drawing/2014/main" id="{0CE8DDDC-B015-8D70-F543-E56988015E12}"/>
              </a:ext>
            </a:extLst>
          </p:cNvPr>
          <p:cNvPicPr>
            <a:picLocks noChangeAspect="1"/>
          </p:cNvPicPr>
          <p:nvPr/>
        </p:nvPicPr>
        <p:blipFill>
          <a:blip r:embed="rId4"/>
          <a:stretch>
            <a:fillRect/>
          </a:stretch>
        </p:blipFill>
        <p:spPr>
          <a:xfrm>
            <a:off x="8896401" y="1788223"/>
            <a:ext cx="2742486" cy="2547948"/>
          </a:xfrm>
          <a:prstGeom prst="rect">
            <a:avLst/>
          </a:prstGeom>
        </p:spPr>
      </p:pic>
      <p:sp>
        <p:nvSpPr>
          <p:cNvPr id="14" name="TextBox 13">
            <a:extLst>
              <a:ext uri="{FF2B5EF4-FFF2-40B4-BE49-F238E27FC236}">
                <a16:creationId xmlns:a16="http://schemas.microsoft.com/office/drawing/2014/main" id="{E23C665E-55A8-2484-32AB-28E2D609C58E}"/>
              </a:ext>
            </a:extLst>
          </p:cNvPr>
          <p:cNvSpPr txBox="1"/>
          <p:nvPr/>
        </p:nvSpPr>
        <p:spPr>
          <a:xfrm>
            <a:off x="8638866" y="4549868"/>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150</a:t>
            </a:r>
            <a:endParaRPr lang="en-US" sz="2800"/>
          </a:p>
          <a:p>
            <a:r>
              <a:rPr lang="en-US" sz="2800"/>
              <a:t>Max chain length: 32</a:t>
            </a:r>
            <a:endParaRPr lang="en-US">
              <a:cs typeface="Calibri"/>
            </a:endParaRPr>
          </a:p>
        </p:txBody>
      </p:sp>
      <p:sp>
        <p:nvSpPr>
          <p:cNvPr id="9" name="Footer Placeholder 8">
            <a:extLst>
              <a:ext uri="{FF2B5EF4-FFF2-40B4-BE49-F238E27FC236}">
                <a16:creationId xmlns:a16="http://schemas.microsoft.com/office/drawing/2014/main" id="{4A99CA3E-5972-C0CB-B36A-15D4ED4C091F}"/>
              </a:ext>
            </a:extLst>
          </p:cNvPr>
          <p:cNvSpPr>
            <a:spLocks noGrp="1"/>
          </p:cNvSpPr>
          <p:nvPr>
            <p:ph type="ftr" sz="quarter" idx="11"/>
          </p:nvPr>
        </p:nvSpPr>
        <p:spPr>
          <a:xfrm>
            <a:off x="3453500" y="6356352"/>
            <a:ext cx="5737255" cy="365125"/>
          </a:xfrm>
        </p:spPr>
        <p:txBody>
          <a:bodyPr/>
          <a:lstStyle/>
          <a:p>
            <a:r>
              <a:rPr lang="en-US"/>
              <a:t>Sorrentino, Tonnarelli, Venere - Computer Science and Engineering, Politecnico di Milano</a:t>
            </a:r>
          </a:p>
        </p:txBody>
      </p:sp>
    </p:spTree>
    <p:extLst>
      <p:ext uri="{BB962C8B-B14F-4D97-AF65-F5344CB8AC3E}">
        <p14:creationId xmlns:p14="http://schemas.microsoft.com/office/powerpoint/2010/main" val="9987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C4F357-AB24-4540-AE72-5FA4EC6EF202}"/>
              </a:ext>
            </a:extLst>
          </p:cNvPr>
          <p:cNvSpPr>
            <a:spLocks noGrp="1"/>
          </p:cNvSpPr>
          <p:nvPr>
            <p:ph type="title"/>
          </p:nvPr>
        </p:nvSpPr>
        <p:spPr/>
        <p:txBody>
          <a:bodyPr/>
          <a:lstStyle/>
          <a:p>
            <a:r>
              <a:rPr lang="it-IT"/>
              <a:t>A brief </a:t>
            </a:r>
            <a:r>
              <a:rPr lang="it-IT" err="1"/>
              <a:t>comparison</a:t>
            </a:r>
            <a:endParaRPr lang="it-IT"/>
          </a:p>
        </p:txBody>
      </p:sp>
      <p:sp>
        <p:nvSpPr>
          <p:cNvPr id="3" name="TextBox 2">
            <a:extLst>
              <a:ext uri="{FF2B5EF4-FFF2-40B4-BE49-F238E27FC236}">
                <a16:creationId xmlns:a16="http://schemas.microsoft.com/office/drawing/2014/main" id="{00E4982C-D5B9-26C4-DC89-6B0B553D204C}"/>
              </a:ext>
            </a:extLst>
          </p:cNvPr>
          <p:cNvSpPr txBox="1"/>
          <p:nvPr/>
        </p:nvSpPr>
        <p:spPr>
          <a:xfrm>
            <a:off x="1221354" y="1707502"/>
            <a:ext cx="6764683"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cs typeface="Calibri"/>
              </a:rPr>
              <a:t>Time Complexity</a:t>
            </a:r>
          </a:p>
          <a:p>
            <a:r>
              <a:rPr lang="en-US" sz="1800">
                <a:cs typeface="Calibri"/>
              </a:rPr>
              <a:t>For what concerns time, Advantage results to be faster than 2000Q.</a:t>
            </a:r>
            <a:endParaRPr lang="en-US" sz="2800">
              <a:cs typeface="Calibri"/>
            </a:endParaRPr>
          </a:p>
          <a:p>
            <a:r>
              <a:rPr lang="en-US" sz="1800">
                <a:cs typeface="Calibri"/>
              </a:rPr>
              <a:t>The increase in time duration results to be, in general, quite regular, even though some outlier spikes appear, as a response to noise.</a:t>
            </a:r>
          </a:p>
          <a:p>
            <a:endParaRPr lang="en-US" sz="1800">
              <a:cs typeface="Calibri"/>
            </a:endParaRPr>
          </a:p>
          <a:p>
            <a:pPr marL="457200" indent="-457200">
              <a:buFont typeface="Arial"/>
              <a:buChar char="•"/>
            </a:pPr>
            <a:r>
              <a:rPr lang="en-US" sz="2800">
                <a:cs typeface="Calibri"/>
              </a:rPr>
              <a:t>Space Complexity</a:t>
            </a:r>
          </a:p>
          <a:p>
            <a:r>
              <a:rPr lang="en-US" sz="1800">
                <a:cs typeface="Calibri"/>
              </a:rPr>
              <a:t>For what concerns space, because of the greater amount of qubits (5000 in the Advantage vs 2048 in the 2000Q), Advantage allows to solve problems with a higher value of the N parameter.</a:t>
            </a:r>
          </a:p>
          <a:p>
            <a:r>
              <a:rPr lang="en-US" sz="1800">
                <a:cs typeface="Calibri"/>
              </a:rPr>
              <a:t>Additionally, a slightly higher maximum chain length has been noticed in the Advantage as well.</a:t>
            </a:r>
          </a:p>
        </p:txBody>
      </p:sp>
      <p:sp>
        <p:nvSpPr>
          <p:cNvPr id="5" name="Footer Placeholder 4">
            <a:extLst>
              <a:ext uri="{FF2B5EF4-FFF2-40B4-BE49-F238E27FC236}">
                <a16:creationId xmlns:a16="http://schemas.microsoft.com/office/drawing/2014/main" id="{BD25CAAA-1986-AD41-0404-E8C7CE4E97D7}"/>
              </a:ext>
            </a:extLst>
          </p:cNvPr>
          <p:cNvSpPr>
            <a:spLocks noGrp="1"/>
          </p:cNvSpPr>
          <p:nvPr>
            <p:ph type="ftr" sz="quarter" idx="11"/>
          </p:nvPr>
        </p:nvSpPr>
        <p:spPr>
          <a:xfrm>
            <a:off x="2926060" y="6356352"/>
            <a:ext cx="5809265" cy="365125"/>
          </a:xfrm>
        </p:spPr>
        <p:txBody>
          <a:bodyPr/>
          <a:lstStyle/>
          <a:p>
            <a:r>
              <a:rPr lang="en-US"/>
              <a:t>Sorrentino, Tonnarelli, Venere - Computer Science and Engineering, </a:t>
            </a:r>
            <a:r>
              <a:rPr lang="en-US" err="1"/>
              <a:t>Politecnico</a:t>
            </a:r>
            <a:r>
              <a:rPr lang="en-US"/>
              <a:t> di Milano</a:t>
            </a:r>
          </a:p>
        </p:txBody>
      </p:sp>
    </p:spTree>
    <p:extLst>
      <p:ext uri="{BB962C8B-B14F-4D97-AF65-F5344CB8AC3E}">
        <p14:creationId xmlns:p14="http://schemas.microsoft.com/office/powerpoint/2010/main" val="409971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B3B954-6FE1-45CD-86EB-58D8F2C63343}"/>
              </a:ext>
            </a:extLst>
          </p:cNvPr>
          <p:cNvSpPr>
            <a:spLocks noGrp="1"/>
          </p:cNvSpPr>
          <p:nvPr>
            <p:ph type="title"/>
          </p:nvPr>
        </p:nvSpPr>
        <p:spPr/>
        <p:txBody>
          <a:bodyPr>
            <a:noAutofit/>
          </a:bodyPr>
          <a:lstStyle/>
          <a:p>
            <a:r>
              <a:rPr lang="it-IT" sz="5400" err="1"/>
              <a:t>Phase</a:t>
            </a:r>
            <a:r>
              <a:rPr lang="it-IT" sz="5400"/>
              <a:t> 2: More </a:t>
            </a:r>
            <a:r>
              <a:rPr lang="it-IT" sz="5400" err="1"/>
              <a:t>experiments</a:t>
            </a:r>
            <a:endParaRPr lang="it-IT" sz="4000"/>
          </a:p>
        </p:txBody>
      </p:sp>
      <p:sp>
        <p:nvSpPr>
          <p:cNvPr id="3" name="Segnaposto piè di pagina 2">
            <a:extLst>
              <a:ext uri="{FF2B5EF4-FFF2-40B4-BE49-F238E27FC236}">
                <a16:creationId xmlns:a16="http://schemas.microsoft.com/office/drawing/2014/main" id="{BA82D376-98BE-45C4-8A90-E54D3CF9347E}"/>
              </a:ext>
            </a:extLst>
          </p:cNvPr>
          <p:cNvSpPr>
            <a:spLocks noGrp="1"/>
          </p:cNvSpPr>
          <p:nvPr>
            <p:ph type="ftr" sz="quarter" idx="11"/>
          </p:nvPr>
        </p:nvSpPr>
        <p:spPr>
          <a:xfrm>
            <a:off x="3192012" y="6356352"/>
            <a:ext cx="5804799" cy="365125"/>
          </a:xfrm>
        </p:spPr>
        <p:txBody>
          <a:bodyPr/>
          <a:lstStyle/>
          <a:p>
            <a:pPr rtl="0"/>
            <a:r>
              <a:rPr lang="it-IT"/>
              <a:t>Sorrentino, Tonnarelli, Venere - Computer Science and Engineering, Politecnico di Milano</a:t>
            </a:r>
          </a:p>
        </p:txBody>
      </p:sp>
      <p:sp>
        <p:nvSpPr>
          <p:cNvPr id="4" name="Titolo 1">
            <a:extLst>
              <a:ext uri="{FF2B5EF4-FFF2-40B4-BE49-F238E27FC236}">
                <a16:creationId xmlns:a16="http://schemas.microsoft.com/office/drawing/2014/main" id="{15B50187-AB01-4C41-9681-FC19D3BC19E3}"/>
              </a:ext>
            </a:extLst>
          </p:cNvPr>
          <p:cNvSpPr txBox="1">
            <a:spLocks/>
          </p:cNvSpPr>
          <p:nvPr/>
        </p:nvSpPr>
        <p:spPr>
          <a:xfrm>
            <a:off x="1218883" y="1552576"/>
            <a:ext cx="9423823" cy="3081337"/>
          </a:xfrm>
          <a:prstGeom prst="rect">
            <a:avLst/>
          </a:prstGeom>
        </p:spPr>
        <p:txBody>
          <a:bodyPr vert="horz" lIns="121899" tIns="60949" rIns="121899" bIns="60949" rtlCol="0" anchor="b">
            <a:normAutofit fontScale="90000" lnSpcReduction="2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it-IT" sz="3200"/>
              <a:t>In the second step of the project, more </a:t>
            </a:r>
            <a:r>
              <a:rPr lang="it-IT" sz="3200" err="1"/>
              <a:t>experiments</a:t>
            </a:r>
            <a:r>
              <a:rPr lang="it-IT" sz="3200"/>
              <a:t> </a:t>
            </a:r>
            <a:r>
              <a:rPr lang="it-IT" sz="3200" err="1"/>
              <a:t>have</a:t>
            </a:r>
            <a:r>
              <a:rPr lang="it-IT" sz="3200"/>
              <a:t> </a:t>
            </a:r>
            <a:r>
              <a:rPr lang="it-IT" sz="3200" err="1"/>
              <a:t>been</a:t>
            </a:r>
            <a:r>
              <a:rPr lang="it-IT" sz="3200"/>
              <a:t> </a:t>
            </a:r>
            <a:r>
              <a:rPr lang="it-IT" sz="3200" err="1"/>
              <a:t>run</a:t>
            </a:r>
            <a:r>
              <a:rPr lang="it-IT" sz="3200"/>
              <a:t>, in order to </a:t>
            </a:r>
            <a:r>
              <a:rPr lang="it-IT" sz="3200" err="1"/>
              <a:t>get</a:t>
            </a:r>
            <a:r>
              <a:rPr lang="it-IT" sz="3200"/>
              <a:t> more </a:t>
            </a:r>
            <a:r>
              <a:rPr lang="it-IT" sz="3200" err="1"/>
              <a:t>reliable</a:t>
            </a:r>
            <a:r>
              <a:rPr lang="it-IT" sz="3200"/>
              <a:t> info. In </a:t>
            </a:r>
            <a:r>
              <a:rPr lang="it-IT" sz="3200" err="1"/>
              <a:t>addition</a:t>
            </a:r>
            <a:r>
              <a:rPr lang="it-IT" sz="3200"/>
              <a:t>, for </a:t>
            </a:r>
            <a:r>
              <a:rPr lang="it-IT" sz="3200" err="1"/>
              <a:t>each</a:t>
            </a:r>
            <a:r>
              <a:rPr lang="it-IT" sz="3200"/>
              <a:t> </a:t>
            </a:r>
            <a:r>
              <a:rPr lang="it-IT" sz="3200" err="1"/>
              <a:t>experiment</a:t>
            </a:r>
            <a:r>
              <a:rPr lang="it-IT" sz="3200"/>
              <a:t>, the </a:t>
            </a:r>
            <a:r>
              <a:rPr lang="it-IT" sz="3200" err="1"/>
              <a:t>parameter</a:t>
            </a:r>
            <a:r>
              <a:rPr lang="it-IT" sz="3200"/>
              <a:t> </a:t>
            </a:r>
            <a:r>
              <a:rPr lang="it-IT" sz="3200" i="1" err="1"/>
              <a:t>num_</a:t>
            </a:r>
            <a:r>
              <a:rPr lang="it-IT" sz="3200" i="1"/>
              <a:t>reads</a:t>
            </a:r>
            <a:r>
              <a:rPr lang="it-IT" sz="3200"/>
              <a:t>, </a:t>
            </a:r>
            <a:r>
              <a:rPr lang="it-IT" sz="3200" err="1"/>
              <a:t>that</a:t>
            </a:r>
            <a:r>
              <a:rPr lang="it-IT" sz="3200"/>
              <a:t> </a:t>
            </a:r>
            <a:r>
              <a:rPr lang="it-IT" sz="3200" err="1"/>
              <a:t>represents</a:t>
            </a:r>
            <a:r>
              <a:rPr lang="it-IT" sz="3200"/>
              <a:t> </a:t>
            </a:r>
            <a:r>
              <a:rPr lang="en-US" sz="3200"/>
              <a:t>number of samples asked to the solver,</a:t>
            </a:r>
            <a:r>
              <a:rPr lang="it-IT" sz="3200"/>
              <a:t> </a:t>
            </a:r>
            <a:r>
              <a:rPr lang="it-IT" sz="3200" err="1"/>
              <a:t>has</a:t>
            </a:r>
            <a:r>
              <a:rPr lang="it-IT" sz="3200"/>
              <a:t> </a:t>
            </a:r>
            <a:r>
              <a:rPr lang="it-IT" sz="3200" err="1"/>
              <a:t>been</a:t>
            </a:r>
            <a:r>
              <a:rPr lang="it-IT" sz="3200"/>
              <a:t> set to 100.</a:t>
            </a:r>
          </a:p>
          <a:p>
            <a:endParaRPr lang="it-IT" sz="3200"/>
          </a:p>
          <a:p>
            <a:r>
              <a:rPr lang="it-IT" sz="3200"/>
              <a:t>The chain </a:t>
            </a:r>
            <a:r>
              <a:rPr lang="it-IT" sz="3200" err="1"/>
              <a:t>strength</a:t>
            </a:r>
            <a:r>
              <a:rPr lang="it-IT" sz="3200"/>
              <a:t> </a:t>
            </a:r>
            <a:r>
              <a:rPr lang="it-IT" sz="3200" err="1"/>
              <a:t>has</a:t>
            </a:r>
            <a:r>
              <a:rPr lang="it-IT" sz="3200"/>
              <a:t> </a:t>
            </a:r>
            <a:r>
              <a:rPr lang="it-IT" sz="3200" err="1"/>
              <a:t>been</a:t>
            </a:r>
            <a:r>
              <a:rPr lang="it-IT" sz="3200"/>
              <a:t> </a:t>
            </a:r>
            <a:r>
              <a:rPr lang="it-IT" sz="3200" err="1"/>
              <a:t>modified</a:t>
            </a:r>
            <a:r>
              <a:rPr lang="it-IT" sz="3200"/>
              <a:t> </a:t>
            </a:r>
            <a:r>
              <a:rPr lang="it-IT" sz="3200" err="1"/>
              <a:t>as</a:t>
            </a:r>
            <a:r>
              <a:rPr lang="it-IT" sz="3200"/>
              <a:t> </a:t>
            </a:r>
            <a:r>
              <a:rPr lang="it-IT" sz="3200" err="1"/>
              <a:t>well</a:t>
            </a:r>
            <a:r>
              <a:rPr lang="it-IT" sz="3200"/>
              <a:t>, in order to </a:t>
            </a:r>
            <a:r>
              <a:rPr lang="it-IT" sz="3200" err="1"/>
              <a:t>get</a:t>
            </a:r>
            <a:r>
              <a:rPr lang="it-IT" sz="3200"/>
              <a:t> the minimum </a:t>
            </a:r>
            <a:r>
              <a:rPr lang="it-IT" sz="3200" err="1"/>
              <a:t>possible</a:t>
            </a:r>
            <a:r>
              <a:rPr lang="it-IT" sz="3200"/>
              <a:t> </a:t>
            </a:r>
            <a:r>
              <a:rPr lang="it-IT" sz="3200" err="1"/>
              <a:t>amount</a:t>
            </a:r>
            <a:r>
              <a:rPr lang="it-IT" sz="3200"/>
              <a:t> of chain breaks.</a:t>
            </a:r>
            <a:br>
              <a:rPr lang="it-IT" sz="3200"/>
            </a:br>
            <a:br>
              <a:rPr lang="it-IT" sz="3200"/>
            </a:br>
            <a:r>
              <a:rPr lang="it-IT" sz="3200"/>
              <a:t>The time and </a:t>
            </a:r>
            <a:r>
              <a:rPr lang="it-IT" sz="3200" err="1"/>
              <a:t>space</a:t>
            </a:r>
            <a:r>
              <a:rPr lang="it-IT" sz="3200"/>
              <a:t> </a:t>
            </a:r>
            <a:r>
              <a:rPr lang="it-IT" sz="3200" err="1"/>
              <a:t>complexities</a:t>
            </a:r>
            <a:r>
              <a:rPr lang="it-IT" sz="3200"/>
              <a:t> </a:t>
            </a:r>
            <a:r>
              <a:rPr lang="it-IT" sz="3200" err="1"/>
              <a:t>have</a:t>
            </a:r>
            <a:r>
              <a:rPr lang="it-IT" sz="3200"/>
              <a:t> </a:t>
            </a:r>
            <a:r>
              <a:rPr lang="it-IT" sz="3200" err="1"/>
              <a:t>been</a:t>
            </a:r>
            <a:r>
              <a:rPr lang="it-IT" sz="3200"/>
              <a:t> </a:t>
            </a:r>
            <a:r>
              <a:rPr lang="it-IT" sz="3200" err="1"/>
              <a:t>measured</a:t>
            </a:r>
            <a:r>
              <a:rPr lang="it-IT" sz="3200"/>
              <a:t>.</a:t>
            </a:r>
          </a:p>
        </p:txBody>
      </p:sp>
    </p:spTree>
    <p:extLst>
      <p:ext uri="{BB962C8B-B14F-4D97-AF65-F5344CB8AC3E}">
        <p14:creationId xmlns:p14="http://schemas.microsoft.com/office/powerpoint/2010/main" val="223210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2E557D-ED04-40CA-B2EC-96FC12812B1F}"/>
              </a:ext>
            </a:extLst>
          </p:cNvPr>
          <p:cNvSpPr>
            <a:spLocks noGrp="1"/>
          </p:cNvSpPr>
          <p:nvPr>
            <p:ph type="ctrTitle"/>
          </p:nvPr>
        </p:nvSpPr>
        <p:spPr>
          <a:xfrm>
            <a:off x="1625175" y="690563"/>
            <a:ext cx="8735325" cy="909637"/>
          </a:xfrm>
        </p:spPr>
        <p:txBody>
          <a:bodyPr>
            <a:normAutofit fontScale="90000"/>
          </a:bodyPr>
          <a:lstStyle/>
          <a:p>
            <a:r>
              <a:rPr lang="it-IT" sz="4900" err="1"/>
              <a:t>Reducing</a:t>
            </a:r>
            <a:r>
              <a:rPr lang="it-IT" sz="4900"/>
              <a:t> the </a:t>
            </a:r>
            <a:r>
              <a:rPr lang="it-IT" sz="4900" err="1"/>
              <a:t>amount</a:t>
            </a:r>
            <a:r>
              <a:rPr lang="it-IT" sz="4900"/>
              <a:t> of chain breaks</a:t>
            </a:r>
            <a:endParaRPr lang="it-IT"/>
          </a:p>
        </p:txBody>
      </p:sp>
      <p:sp>
        <p:nvSpPr>
          <p:cNvPr id="4" name="Segnaposto piè di pagina 3">
            <a:extLst>
              <a:ext uri="{FF2B5EF4-FFF2-40B4-BE49-F238E27FC236}">
                <a16:creationId xmlns:a16="http://schemas.microsoft.com/office/drawing/2014/main" id="{E0C17074-D15C-4F71-911F-859F3821C4A2}"/>
              </a:ext>
            </a:extLst>
          </p:cNvPr>
          <p:cNvSpPr>
            <a:spLocks noGrp="1"/>
          </p:cNvSpPr>
          <p:nvPr>
            <p:ph type="ftr" sz="quarter" idx="11"/>
          </p:nvPr>
        </p:nvSpPr>
        <p:spPr>
          <a:xfrm>
            <a:off x="3453500" y="6356352"/>
            <a:ext cx="5957199" cy="365125"/>
          </a:xfrm>
        </p:spPr>
        <p:txBody>
          <a:bodyPr/>
          <a:lstStyle/>
          <a:p>
            <a:pPr rtl="0"/>
            <a:r>
              <a:rPr lang="it-IT"/>
              <a:t>Sorrentino, Tonnarelli, Venere - Computer Science and Engineering, Politecnico di Milano</a:t>
            </a:r>
          </a:p>
        </p:txBody>
      </p:sp>
      <p:sp>
        <p:nvSpPr>
          <p:cNvPr id="5" name="Titolo 1">
            <a:extLst>
              <a:ext uri="{FF2B5EF4-FFF2-40B4-BE49-F238E27FC236}">
                <a16:creationId xmlns:a16="http://schemas.microsoft.com/office/drawing/2014/main" id="{0C941D4E-F6D8-4A1B-868B-41122BD8FDB8}"/>
              </a:ext>
            </a:extLst>
          </p:cNvPr>
          <p:cNvSpPr txBox="1">
            <a:spLocks/>
          </p:cNvSpPr>
          <p:nvPr/>
        </p:nvSpPr>
        <p:spPr>
          <a:xfrm>
            <a:off x="1625175" y="2024063"/>
            <a:ext cx="9681000" cy="3128962"/>
          </a:xfrm>
          <a:prstGeom prst="rect">
            <a:avLst/>
          </a:prstGeom>
        </p:spPr>
        <p:txBody>
          <a:bodyPr vert="horz" lIns="121899" tIns="60949" rIns="121899" bIns="60949" rtlCol="0" anchor="b">
            <a:normAutofit fontScale="67500" lnSpcReduction="2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it-IT" sz="3200"/>
              <a:t>In order to reduce the </a:t>
            </a:r>
            <a:r>
              <a:rPr lang="it-IT" sz="3200" err="1"/>
              <a:t>amount</a:t>
            </a:r>
            <a:r>
              <a:rPr lang="it-IT" sz="3200"/>
              <a:t> of chain breaks, the chain </a:t>
            </a:r>
            <a:r>
              <a:rPr lang="it-IT" sz="3200" err="1"/>
              <a:t>strength</a:t>
            </a:r>
            <a:r>
              <a:rPr lang="it-IT" sz="3200"/>
              <a:t> </a:t>
            </a:r>
            <a:r>
              <a:rPr lang="it-IT" sz="3200" err="1"/>
              <a:t>has</a:t>
            </a:r>
            <a:r>
              <a:rPr lang="it-IT" sz="3200"/>
              <a:t> </a:t>
            </a:r>
            <a:r>
              <a:rPr lang="it-IT" sz="3200" err="1"/>
              <a:t>been</a:t>
            </a:r>
            <a:r>
              <a:rPr lang="it-IT" sz="3200"/>
              <a:t> set by </a:t>
            </a:r>
            <a:r>
              <a:rPr lang="it-IT" sz="3200" err="1"/>
              <a:t>using</a:t>
            </a:r>
            <a:r>
              <a:rPr lang="it-IT" sz="3200"/>
              <a:t> the </a:t>
            </a:r>
            <a:r>
              <a:rPr lang="it-IT" sz="3200" err="1"/>
              <a:t>value</a:t>
            </a:r>
            <a:r>
              <a:rPr lang="it-IT" sz="3200"/>
              <a:t> </a:t>
            </a:r>
            <a:r>
              <a:rPr lang="it-IT" sz="3200" err="1"/>
              <a:t>returned</a:t>
            </a:r>
            <a:r>
              <a:rPr lang="it-IT" sz="3200"/>
              <a:t> by the </a:t>
            </a:r>
            <a:r>
              <a:rPr lang="it-IT" sz="3200" err="1"/>
              <a:t>method</a:t>
            </a:r>
            <a:r>
              <a:rPr lang="it-IT" sz="3200"/>
              <a:t> </a:t>
            </a:r>
            <a:r>
              <a:rPr lang="it-IT" sz="3200" i="1" err="1"/>
              <a:t>uniform_torque_compensation</a:t>
            </a:r>
            <a:r>
              <a:rPr lang="it-IT" sz="3200"/>
              <a:t>, </a:t>
            </a:r>
            <a:r>
              <a:rPr lang="it-IT" sz="3200" err="1"/>
              <a:t>which</a:t>
            </a:r>
            <a:r>
              <a:rPr lang="it-IT" sz="3200"/>
              <a:t> </a:t>
            </a:r>
            <a:r>
              <a:rPr lang="it-IT" sz="3200" err="1"/>
              <a:t>computes</a:t>
            </a:r>
            <a:r>
              <a:rPr lang="it-IT" sz="3200"/>
              <a:t> </a:t>
            </a:r>
            <a:r>
              <a:rPr lang="en-US" sz="3200"/>
              <a:t>the chain strength that attempts to compensate for torque that would break the chain.</a:t>
            </a:r>
          </a:p>
          <a:p>
            <a:endParaRPr lang="it-IT" sz="3200"/>
          </a:p>
          <a:p>
            <a:r>
              <a:rPr lang="it-IT" sz="3200" err="1"/>
              <a:t>Such</a:t>
            </a:r>
            <a:r>
              <a:rPr lang="it-IT" sz="3200"/>
              <a:t> a </a:t>
            </a:r>
            <a:r>
              <a:rPr lang="it-IT" sz="3200" err="1"/>
              <a:t>method</a:t>
            </a:r>
            <a:r>
              <a:rPr lang="it-IT" sz="3200"/>
              <a:t> </a:t>
            </a:r>
            <a:r>
              <a:rPr lang="it-IT" sz="3200" err="1"/>
              <a:t>requires</a:t>
            </a:r>
            <a:r>
              <a:rPr lang="it-IT" sz="3200"/>
              <a:t> the tuning of the </a:t>
            </a:r>
            <a:r>
              <a:rPr lang="it-IT" sz="3200" err="1"/>
              <a:t>parameter</a:t>
            </a:r>
            <a:r>
              <a:rPr lang="it-IT" sz="3200"/>
              <a:t> </a:t>
            </a:r>
            <a:r>
              <a:rPr lang="it-IT" sz="3200" i="1" err="1"/>
              <a:t>pre_factor</a:t>
            </a:r>
            <a:r>
              <a:rPr lang="it-IT" sz="3200"/>
              <a:t>, </a:t>
            </a:r>
            <a:r>
              <a:rPr lang="it-IT" sz="3200" err="1"/>
              <a:t>whose</a:t>
            </a:r>
            <a:r>
              <a:rPr lang="it-IT" sz="3200"/>
              <a:t> default </a:t>
            </a:r>
            <a:r>
              <a:rPr lang="it-IT" sz="3200" err="1"/>
              <a:t>value</a:t>
            </a:r>
            <a:r>
              <a:rPr lang="it-IT" sz="3200"/>
              <a:t> </a:t>
            </a:r>
            <a:r>
              <a:rPr lang="it-IT" sz="3200" err="1"/>
              <a:t>equals</a:t>
            </a:r>
            <a:r>
              <a:rPr lang="it-IT" sz="3200"/>
              <a:t> to 1.414, in a maximum range of [0.5, 2.0]. By </a:t>
            </a:r>
            <a:r>
              <a:rPr lang="it-IT" sz="3200" err="1"/>
              <a:t>doing</a:t>
            </a:r>
            <a:r>
              <a:rPr lang="it-IT" sz="3200"/>
              <a:t> </a:t>
            </a:r>
            <a:r>
              <a:rPr lang="it-IT" sz="3200" err="1"/>
              <a:t>several</a:t>
            </a:r>
            <a:r>
              <a:rPr lang="it-IT" sz="3200"/>
              <a:t> </a:t>
            </a:r>
            <a:r>
              <a:rPr lang="it-IT" sz="3200" err="1"/>
              <a:t>experiments</a:t>
            </a:r>
            <a:r>
              <a:rPr lang="it-IT" sz="3200"/>
              <a:t>, the </a:t>
            </a:r>
            <a:r>
              <a:rPr lang="it-IT" sz="3200" err="1"/>
              <a:t>optimal</a:t>
            </a:r>
            <a:r>
              <a:rPr lang="it-IT" sz="3200"/>
              <a:t> </a:t>
            </a:r>
            <a:r>
              <a:rPr lang="it-IT" sz="3200" err="1"/>
              <a:t>value</a:t>
            </a:r>
            <a:r>
              <a:rPr lang="it-IT" sz="3200"/>
              <a:t>, for </a:t>
            </a:r>
            <a:r>
              <a:rPr lang="it-IT" sz="3200" err="1"/>
              <a:t>which</a:t>
            </a:r>
            <a:r>
              <a:rPr lang="it-IT" sz="3200"/>
              <a:t> the minimum </a:t>
            </a:r>
            <a:r>
              <a:rPr lang="it-IT" sz="3200" err="1"/>
              <a:t>number</a:t>
            </a:r>
            <a:r>
              <a:rPr lang="it-IT" sz="3200"/>
              <a:t> of chain breaks </a:t>
            </a:r>
            <a:r>
              <a:rPr lang="it-IT" sz="3200" err="1"/>
              <a:t>has</a:t>
            </a:r>
            <a:r>
              <a:rPr lang="it-IT" sz="3200"/>
              <a:t> </a:t>
            </a:r>
            <a:r>
              <a:rPr lang="it-IT" sz="3200" err="1"/>
              <a:t>been</a:t>
            </a:r>
            <a:r>
              <a:rPr lang="it-IT" sz="3200"/>
              <a:t> </a:t>
            </a:r>
            <a:r>
              <a:rPr lang="it-IT" sz="3200" err="1"/>
              <a:t>found</a:t>
            </a:r>
            <a:r>
              <a:rPr lang="it-IT" sz="3200"/>
              <a:t>, </a:t>
            </a:r>
            <a:r>
              <a:rPr lang="it-IT" sz="3200" err="1"/>
              <a:t>results</a:t>
            </a:r>
            <a:r>
              <a:rPr lang="it-IT" sz="3200"/>
              <a:t> to be 2.0 .</a:t>
            </a:r>
          </a:p>
          <a:p>
            <a:endParaRPr lang="it-IT" sz="3200"/>
          </a:p>
          <a:p>
            <a:r>
              <a:rPr lang="it-IT" sz="3200"/>
              <a:t>Negative </a:t>
            </a:r>
            <a:r>
              <a:rPr lang="it-IT" sz="3200" err="1"/>
              <a:t>effects</a:t>
            </a:r>
            <a:r>
              <a:rPr lang="it-IT" sz="3200"/>
              <a:t> coming from the </a:t>
            </a:r>
            <a:r>
              <a:rPr lang="it-IT" sz="3200" err="1"/>
              <a:t>choice</a:t>
            </a:r>
            <a:r>
              <a:rPr lang="it-IT" sz="3200"/>
              <a:t> of a </a:t>
            </a:r>
            <a:r>
              <a:rPr lang="it-IT" sz="3200" err="1"/>
              <a:t>too</a:t>
            </a:r>
            <a:r>
              <a:rPr lang="it-IT" sz="3200"/>
              <a:t> low or </a:t>
            </a:r>
            <a:r>
              <a:rPr lang="it-IT" sz="3200" err="1"/>
              <a:t>too</a:t>
            </a:r>
            <a:r>
              <a:rPr lang="it-IT" sz="3200"/>
              <a:t> high chain </a:t>
            </a:r>
            <a:r>
              <a:rPr lang="it-IT" sz="3200" err="1"/>
              <a:t>strength</a:t>
            </a:r>
            <a:r>
              <a:rPr lang="it-IT" sz="3200"/>
              <a:t> </a:t>
            </a:r>
            <a:r>
              <a:rPr lang="it-IT" sz="3200" err="1"/>
              <a:t>value</a:t>
            </a:r>
            <a:r>
              <a:rPr lang="it-IT" sz="3200"/>
              <a:t> are </a:t>
            </a:r>
            <a:r>
              <a:rPr lang="it-IT" sz="3200" err="1"/>
              <a:t>discussed</a:t>
            </a:r>
            <a:r>
              <a:rPr lang="it-IT" sz="3200"/>
              <a:t> in (4).</a:t>
            </a:r>
          </a:p>
        </p:txBody>
      </p:sp>
    </p:spTree>
    <p:extLst>
      <p:ext uri="{BB962C8B-B14F-4D97-AF65-F5344CB8AC3E}">
        <p14:creationId xmlns:p14="http://schemas.microsoft.com/office/powerpoint/2010/main" val="225305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65C9E0-63F5-443B-80D1-E2B3AAB99EE1}"/>
              </a:ext>
            </a:extLst>
          </p:cNvPr>
          <p:cNvSpPr>
            <a:spLocks noGrp="1"/>
          </p:cNvSpPr>
          <p:nvPr>
            <p:ph type="title"/>
          </p:nvPr>
        </p:nvSpPr>
        <p:spPr>
          <a:xfrm>
            <a:off x="1218883" y="274637"/>
            <a:ext cx="10360501" cy="753523"/>
          </a:xfrm>
        </p:spPr>
        <p:txBody>
          <a:bodyPr/>
          <a:lstStyle/>
          <a:p>
            <a:r>
              <a:rPr lang="it-IT"/>
              <a:t>2000Q time </a:t>
            </a:r>
            <a:r>
              <a:rPr lang="it-IT" err="1"/>
              <a:t>complexity</a:t>
            </a:r>
            <a:r>
              <a:rPr lang="it-IT"/>
              <a:t>: </a:t>
            </a:r>
            <a:r>
              <a:rPr lang="it-IT" err="1"/>
              <a:t>possible</a:t>
            </a:r>
            <a:r>
              <a:rPr lang="it-IT"/>
              <a:t> </a:t>
            </a:r>
            <a:r>
              <a:rPr lang="it-IT" err="1"/>
              <a:t>fittings</a:t>
            </a:r>
            <a:r>
              <a:rPr lang="it-IT"/>
              <a:t> </a:t>
            </a:r>
          </a:p>
        </p:txBody>
      </p:sp>
      <p:sp>
        <p:nvSpPr>
          <p:cNvPr id="3" name="Segnaposto piè di pagina 2">
            <a:extLst>
              <a:ext uri="{FF2B5EF4-FFF2-40B4-BE49-F238E27FC236}">
                <a16:creationId xmlns:a16="http://schemas.microsoft.com/office/drawing/2014/main" id="{14774FAF-8BD9-4C8B-808E-108E3E7DDDD9}"/>
              </a:ext>
            </a:extLst>
          </p:cNvPr>
          <p:cNvSpPr>
            <a:spLocks noGrp="1"/>
          </p:cNvSpPr>
          <p:nvPr>
            <p:ph type="ftr" sz="quarter" idx="11"/>
          </p:nvPr>
        </p:nvSpPr>
        <p:spPr>
          <a:xfrm>
            <a:off x="3453501" y="6356352"/>
            <a:ext cx="5871474" cy="365125"/>
          </a:xfrm>
        </p:spPr>
        <p:txBody>
          <a:bodyPr/>
          <a:lstStyle/>
          <a:p>
            <a:pPr rtl="0"/>
            <a:r>
              <a:rPr lang="it-IT"/>
              <a:t>Sorrentino, Tonnarelli, Venere - Computer Science and Engineering, Politecnico di Milano</a:t>
            </a:r>
          </a:p>
        </p:txBody>
      </p:sp>
      <p:sp>
        <p:nvSpPr>
          <p:cNvPr id="12" name="TextBox 3">
            <a:extLst>
              <a:ext uri="{FF2B5EF4-FFF2-40B4-BE49-F238E27FC236}">
                <a16:creationId xmlns:a16="http://schemas.microsoft.com/office/drawing/2014/main" id="{7FDFE2CE-864A-459D-86BC-E6E15C0E3964}"/>
              </a:ext>
            </a:extLst>
          </p:cNvPr>
          <p:cNvSpPr txBox="1"/>
          <p:nvPr/>
        </p:nvSpPr>
        <p:spPr>
          <a:xfrm>
            <a:off x="488586" y="4175666"/>
            <a:ext cx="32499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t>QPU time = O(log(N))</a:t>
            </a:r>
          </a:p>
          <a:p>
            <a:pPr algn="ctr"/>
            <a:r>
              <a:rPr lang="en-US" sz="1800" dirty="0"/>
              <a:t>R2 = 0.8830</a:t>
            </a:r>
            <a:endParaRPr lang="en-US" dirty="0"/>
          </a:p>
        </p:txBody>
      </p:sp>
      <p:sp>
        <p:nvSpPr>
          <p:cNvPr id="14" name="TextBox 3">
            <a:extLst>
              <a:ext uri="{FF2B5EF4-FFF2-40B4-BE49-F238E27FC236}">
                <a16:creationId xmlns:a16="http://schemas.microsoft.com/office/drawing/2014/main" id="{072D3F0E-94B9-470C-AF97-3F9661FA0EB5}"/>
              </a:ext>
            </a:extLst>
          </p:cNvPr>
          <p:cNvSpPr txBox="1"/>
          <p:nvPr/>
        </p:nvSpPr>
        <p:spPr>
          <a:xfrm>
            <a:off x="4259760" y="1707763"/>
            <a:ext cx="32499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t>QPU time = O(N)</a:t>
            </a:r>
          </a:p>
          <a:p>
            <a:pPr algn="ctr"/>
            <a:r>
              <a:rPr lang="en-US" sz="1800" dirty="0"/>
              <a:t>R2 = 0.9448</a:t>
            </a:r>
          </a:p>
        </p:txBody>
      </p:sp>
      <p:sp>
        <p:nvSpPr>
          <p:cNvPr id="16" name="TextBox 3">
            <a:extLst>
              <a:ext uri="{FF2B5EF4-FFF2-40B4-BE49-F238E27FC236}">
                <a16:creationId xmlns:a16="http://schemas.microsoft.com/office/drawing/2014/main" id="{AE95230C-BE6B-4D2E-B3EC-4CD9106C08E5}"/>
              </a:ext>
            </a:extLst>
          </p:cNvPr>
          <p:cNvSpPr txBox="1"/>
          <p:nvPr/>
        </p:nvSpPr>
        <p:spPr>
          <a:xfrm>
            <a:off x="8462418" y="4658798"/>
            <a:ext cx="32499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t>QPU time = O(sqrt(N))</a:t>
            </a:r>
          </a:p>
          <a:p>
            <a:pPr algn="ctr"/>
            <a:r>
              <a:rPr lang="en-US" sz="1800" dirty="0"/>
              <a:t>R2 = </a:t>
            </a:r>
            <a:r>
              <a:rPr lang="en-US" sz="1800" dirty="0">
                <a:solidFill>
                  <a:srgbClr val="00B050"/>
                </a:solidFill>
              </a:rPr>
              <a:t>0.9727</a:t>
            </a:r>
            <a:endParaRPr lang="en-US" dirty="0">
              <a:solidFill>
                <a:srgbClr val="00B050"/>
              </a:solidFill>
            </a:endParaRPr>
          </a:p>
        </p:txBody>
      </p:sp>
      <p:pic>
        <p:nvPicPr>
          <p:cNvPr id="17" name="Immagine 16">
            <a:extLst>
              <a:ext uri="{FF2B5EF4-FFF2-40B4-BE49-F238E27FC236}">
                <a16:creationId xmlns:a16="http://schemas.microsoft.com/office/drawing/2014/main" id="{89EE1835-1442-05B5-0A27-7E51883D89DA}"/>
              </a:ext>
            </a:extLst>
          </p:cNvPr>
          <p:cNvPicPr>
            <a:picLocks/>
          </p:cNvPicPr>
          <p:nvPr/>
        </p:nvPicPr>
        <p:blipFill rotWithShape="1">
          <a:blip r:embed="rId2" cstate="print">
            <a:extLst>
              <a:ext uri="{28A0092B-C50C-407E-A947-70E740481C1C}">
                <a14:useLocalDpi xmlns:a14="http://schemas.microsoft.com/office/drawing/2010/main" val="0"/>
              </a:ext>
            </a:extLst>
          </a:blip>
          <a:srcRect l="5154" t="13041" r="8957" b="13390"/>
          <a:stretch/>
        </p:blipFill>
        <p:spPr>
          <a:xfrm>
            <a:off x="4084749" y="2538449"/>
            <a:ext cx="3600000" cy="2700000"/>
          </a:xfrm>
          <a:prstGeom prst="rect">
            <a:avLst/>
          </a:prstGeom>
        </p:spPr>
      </p:pic>
      <p:pic>
        <p:nvPicPr>
          <p:cNvPr id="18" name="Immagine 17">
            <a:extLst>
              <a:ext uri="{FF2B5EF4-FFF2-40B4-BE49-F238E27FC236}">
                <a16:creationId xmlns:a16="http://schemas.microsoft.com/office/drawing/2014/main" id="{58FD4BB4-C50D-F75C-6294-CFD9C3CA26DD}"/>
              </a:ext>
            </a:extLst>
          </p:cNvPr>
          <p:cNvPicPr>
            <a:picLocks/>
          </p:cNvPicPr>
          <p:nvPr/>
        </p:nvPicPr>
        <p:blipFill rotWithShape="1">
          <a:blip r:embed="rId3" cstate="print">
            <a:extLst>
              <a:ext uri="{28A0092B-C50C-407E-A947-70E740481C1C}">
                <a14:useLocalDpi xmlns:a14="http://schemas.microsoft.com/office/drawing/2010/main" val="0"/>
              </a:ext>
            </a:extLst>
          </a:blip>
          <a:srcRect l="5062" t="12221" r="7953" b="13557"/>
          <a:stretch/>
        </p:blipFill>
        <p:spPr>
          <a:xfrm>
            <a:off x="8122920" y="1547591"/>
            <a:ext cx="3600000" cy="2700000"/>
          </a:xfrm>
          <a:prstGeom prst="rect">
            <a:avLst/>
          </a:prstGeom>
        </p:spPr>
      </p:pic>
      <p:pic>
        <p:nvPicPr>
          <p:cNvPr id="15" name="Immagine 14">
            <a:extLst>
              <a:ext uri="{FF2B5EF4-FFF2-40B4-BE49-F238E27FC236}">
                <a16:creationId xmlns:a16="http://schemas.microsoft.com/office/drawing/2014/main" id="{33EC4A19-370E-ECC7-9792-178DF65CA3CD}"/>
              </a:ext>
            </a:extLst>
          </p:cNvPr>
          <p:cNvPicPr>
            <a:picLocks/>
          </p:cNvPicPr>
          <p:nvPr/>
        </p:nvPicPr>
        <p:blipFill rotWithShape="1">
          <a:blip r:embed="rId4" cstate="print">
            <a:extLst>
              <a:ext uri="{28A0092B-C50C-407E-A947-70E740481C1C}">
                <a14:useLocalDpi xmlns:a14="http://schemas.microsoft.com/office/drawing/2010/main" val="0"/>
              </a:ext>
            </a:extLst>
          </a:blip>
          <a:srcRect l="8758" t="11282" r="9881" b="13822"/>
          <a:stretch/>
        </p:blipFill>
        <p:spPr>
          <a:xfrm>
            <a:off x="364050" y="1211578"/>
            <a:ext cx="3600000" cy="2700000"/>
          </a:xfrm>
          <a:prstGeom prst="rect">
            <a:avLst/>
          </a:prstGeom>
        </p:spPr>
      </p:pic>
    </p:spTree>
    <p:extLst>
      <p:ext uri="{BB962C8B-B14F-4D97-AF65-F5344CB8AC3E}">
        <p14:creationId xmlns:p14="http://schemas.microsoft.com/office/powerpoint/2010/main" val="136306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B3F12D-9B20-47FA-895E-6D2289ECE16B}"/>
              </a:ext>
            </a:extLst>
          </p:cNvPr>
          <p:cNvSpPr>
            <a:spLocks noGrp="1"/>
          </p:cNvSpPr>
          <p:nvPr>
            <p:ph type="title"/>
          </p:nvPr>
        </p:nvSpPr>
        <p:spPr/>
        <p:txBody>
          <a:bodyPr/>
          <a:lstStyle/>
          <a:p>
            <a:r>
              <a:rPr lang="it-IT"/>
              <a:t>2000Q time </a:t>
            </a:r>
            <a:r>
              <a:rPr lang="it-IT" err="1"/>
              <a:t>complexity</a:t>
            </a:r>
            <a:r>
              <a:rPr lang="it-IT"/>
              <a:t>: time </a:t>
            </a:r>
            <a:r>
              <a:rPr lang="it-IT" err="1"/>
              <a:t>mean</a:t>
            </a:r>
            <a:endParaRPr lang="it-IT"/>
          </a:p>
        </p:txBody>
      </p:sp>
      <p:sp>
        <p:nvSpPr>
          <p:cNvPr id="3" name="Segnaposto piè di pagina 2">
            <a:extLst>
              <a:ext uri="{FF2B5EF4-FFF2-40B4-BE49-F238E27FC236}">
                <a16:creationId xmlns:a16="http://schemas.microsoft.com/office/drawing/2014/main" id="{A350951A-59F2-451D-A941-07B212C28756}"/>
              </a:ext>
            </a:extLst>
          </p:cNvPr>
          <p:cNvSpPr>
            <a:spLocks noGrp="1"/>
          </p:cNvSpPr>
          <p:nvPr>
            <p:ph type="ftr" sz="quarter" idx="11"/>
          </p:nvPr>
        </p:nvSpPr>
        <p:spPr>
          <a:xfrm>
            <a:off x="3453501" y="6356352"/>
            <a:ext cx="5890524" cy="365125"/>
          </a:xfrm>
        </p:spPr>
        <p:txBody>
          <a:bodyPr/>
          <a:lstStyle/>
          <a:p>
            <a:pPr rtl="0"/>
            <a:r>
              <a:rPr lang="it-IT"/>
              <a:t>Sorrentino, Tonnarelli, Venere - Computer Science and Engineering, Politecnico di Milano</a:t>
            </a:r>
          </a:p>
        </p:txBody>
      </p:sp>
      <p:pic>
        <p:nvPicPr>
          <p:cNvPr id="7" name="Immagine 6">
            <a:extLst>
              <a:ext uri="{FF2B5EF4-FFF2-40B4-BE49-F238E27FC236}">
                <a16:creationId xmlns:a16="http://schemas.microsoft.com/office/drawing/2014/main" id="{C8051BCA-81C6-0377-C3A0-84B70EADA68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496" t="11634" r="11060" b="12470"/>
          <a:stretch/>
        </p:blipFill>
        <p:spPr>
          <a:xfrm>
            <a:off x="1316737" y="1978639"/>
            <a:ext cx="4407408" cy="3465090"/>
          </a:xfrm>
          <a:prstGeom prst="rect">
            <a:avLst/>
          </a:prstGeom>
        </p:spPr>
      </p:pic>
      <p:sp>
        <p:nvSpPr>
          <p:cNvPr id="6" name="TextBox 5">
            <a:extLst>
              <a:ext uri="{FF2B5EF4-FFF2-40B4-BE49-F238E27FC236}">
                <a16:creationId xmlns:a16="http://schemas.microsoft.com/office/drawing/2014/main" id="{FA953620-DB75-4124-9A8A-1FB0F7306F9E}"/>
              </a:ext>
            </a:extLst>
          </p:cNvPr>
          <p:cNvSpPr txBox="1"/>
          <p:nvPr/>
        </p:nvSpPr>
        <p:spPr>
          <a:xfrm>
            <a:off x="6580822" y="2096383"/>
            <a:ext cx="506488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 this plot the mean QPU time is shown.</a:t>
            </a:r>
          </a:p>
          <a:p>
            <a:r>
              <a:rPr lang="en-US"/>
              <a:t>As it can be noticed, time increases as a function of the number of subsets defined in the problem.</a:t>
            </a:r>
          </a:p>
          <a:p>
            <a:r>
              <a:rPr lang="en-US">
                <a:cs typeface="Calibri"/>
              </a:rPr>
              <a:t>The general trend presents some irregularities due to the noise, but in general it follows the square root of N, as explained before.</a:t>
            </a:r>
          </a:p>
        </p:txBody>
      </p:sp>
      <p:sp>
        <p:nvSpPr>
          <p:cNvPr id="8" name="TextBox 3">
            <a:extLst>
              <a:ext uri="{FF2B5EF4-FFF2-40B4-BE49-F238E27FC236}">
                <a16:creationId xmlns:a16="http://schemas.microsoft.com/office/drawing/2014/main" id="{59CD20AE-B4C9-4955-8A61-511C8EB6D18A}"/>
              </a:ext>
            </a:extLst>
          </p:cNvPr>
          <p:cNvSpPr txBox="1"/>
          <p:nvPr/>
        </p:nvSpPr>
        <p:spPr>
          <a:xfrm>
            <a:off x="460010" y="5741155"/>
            <a:ext cx="63105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t>QPU mean time, in milliseconds, required to compute N subsets</a:t>
            </a:r>
            <a:endParaRPr lang="en-US"/>
          </a:p>
        </p:txBody>
      </p:sp>
    </p:spTree>
    <p:extLst>
      <p:ext uri="{BB962C8B-B14F-4D97-AF65-F5344CB8AC3E}">
        <p14:creationId xmlns:p14="http://schemas.microsoft.com/office/powerpoint/2010/main" val="330433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7E8CDC-9EA3-4021-B615-26BA0F7AFCAB}"/>
              </a:ext>
            </a:extLst>
          </p:cNvPr>
          <p:cNvSpPr>
            <a:spLocks noGrp="1"/>
          </p:cNvSpPr>
          <p:nvPr>
            <p:ph type="title"/>
          </p:nvPr>
        </p:nvSpPr>
        <p:spPr/>
        <p:txBody>
          <a:bodyPr/>
          <a:lstStyle/>
          <a:p>
            <a:r>
              <a:rPr lang="it-IT"/>
              <a:t>2000Q time </a:t>
            </a:r>
            <a:r>
              <a:rPr lang="it-IT" err="1"/>
              <a:t>complexity</a:t>
            </a:r>
            <a:r>
              <a:rPr lang="it-IT"/>
              <a:t>: time </a:t>
            </a:r>
            <a:r>
              <a:rPr lang="it-IT" err="1"/>
              <a:t>variance</a:t>
            </a:r>
            <a:endParaRPr lang="it-IT"/>
          </a:p>
        </p:txBody>
      </p:sp>
      <p:sp>
        <p:nvSpPr>
          <p:cNvPr id="3" name="Segnaposto piè di pagina 2">
            <a:extLst>
              <a:ext uri="{FF2B5EF4-FFF2-40B4-BE49-F238E27FC236}">
                <a16:creationId xmlns:a16="http://schemas.microsoft.com/office/drawing/2014/main" id="{30CD1DBE-C95F-4AA3-ADE3-C8D4ED78EF9A}"/>
              </a:ext>
            </a:extLst>
          </p:cNvPr>
          <p:cNvSpPr>
            <a:spLocks noGrp="1"/>
          </p:cNvSpPr>
          <p:nvPr>
            <p:ph type="ftr" sz="quarter" idx="11"/>
          </p:nvPr>
        </p:nvSpPr>
        <p:spPr>
          <a:xfrm>
            <a:off x="3453501" y="6356352"/>
            <a:ext cx="5771462" cy="365125"/>
          </a:xfrm>
        </p:spPr>
        <p:txBody>
          <a:bodyPr/>
          <a:lstStyle/>
          <a:p>
            <a:pPr rtl="0"/>
            <a:r>
              <a:rPr lang="it-IT"/>
              <a:t>Sorrentino, Tonnarelli, Venere - Computer Science and Engineering, Politecnico di Milano</a:t>
            </a:r>
          </a:p>
        </p:txBody>
      </p:sp>
      <p:pic>
        <p:nvPicPr>
          <p:cNvPr id="8" name="Immagine 7">
            <a:extLst>
              <a:ext uri="{FF2B5EF4-FFF2-40B4-BE49-F238E27FC236}">
                <a16:creationId xmlns:a16="http://schemas.microsoft.com/office/drawing/2014/main" id="{31D68A88-C260-057B-3349-DD3D16CAE5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151" t="11840" r="12694" b="16891"/>
          <a:stretch/>
        </p:blipFill>
        <p:spPr>
          <a:xfrm>
            <a:off x="1527858" y="1943983"/>
            <a:ext cx="3935393" cy="3091004"/>
          </a:xfrm>
          <a:prstGeom prst="rect">
            <a:avLst/>
          </a:prstGeom>
        </p:spPr>
      </p:pic>
      <p:sp>
        <p:nvSpPr>
          <p:cNvPr id="7" name="TextBox 3">
            <a:extLst>
              <a:ext uri="{FF2B5EF4-FFF2-40B4-BE49-F238E27FC236}">
                <a16:creationId xmlns:a16="http://schemas.microsoft.com/office/drawing/2014/main" id="{AC769724-373A-40A9-B4C6-66B59FC05D45}"/>
              </a:ext>
            </a:extLst>
          </p:cNvPr>
          <p:cNvSpPr txBox="1"/>
          <p:nvPr/>
        </p:nvSpPr>
        <p:spPr>
          <a:xfrm>
            <a:off x="483822" y="5398255"/>
            <a:ext cx="65599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t>Variance of QPU time in milliseconds</a:t>
            </a:r>
            <a:endParaRPr lang="en-US"/>
          </a:p>
        </p:txBody>
      </p:sp>
      <p:sp>
        <p:nvSpPr>
          <p:cNvPr id="9" name="TextBox 5">
            <a:extLst>
              <a:ext uri="{FF2B5EF4-FFF2-40B4-BE49-F238E27FC236}">
                <a16:creationId xmlns:a16="http://schemas.microsoft.com/office/drawing/2014/main" id="{A5D2C1CB-E7DF-4043-A0E9-DCC5049FF5B8}"/>
              </a:ext>
            </a:extLst>
          </p:cNvPr>
          <p:cNvSpPr txBox="1"/>
          <p:nvPr/>
        </p:nvSpPr>
        <p:spPr>
          <a:xfrm>
            <a:off x="6399133" y="1943983"/>
            <a:ext cx="506488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 this plot the variance of the QPU time is shown.</a:t>
            </a:r>
          </a:p>
          <a:p>
            <a:r>
              <a:rPr lang="en-US"/>
              <a:t>As it can be noticed, variance increases as N gets higher, even though its trend results to be very irregular.</a:t>
            </a:r>
            <a:endParaRPr lang="en-US">
              <a:cs typeface="Calibri"/>
            </a:endParaRPr>
          </a:p>
        </p:txBody>
      </p:sp>
    </p:spTree>
    <p:extLst>
      <p:ext uri="{BB962C8B-B14F-4D97-AF65-F5344CB8AC3E}">
        <p14:creationId xmlns:p14="http://schemas.microsoft.com/office/powerpoint/2010/main" val="128022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2008E0-D016-4B69-B78E-86F080FDB64C}"/>
              </a:ext>
            </a:extLst>
          </p:cNvPr>
          <p:cNvSpPr>
            <a:spLocks noGrp="1"/>
          </p:cNvSpPr>
          <p:nvPr>
            <p:ph type="title"/>
          </p:nvPr>
        </p:nvSpPr>
        <p:spPr/>
        <p:txBody>
          <a:bodyPr/>
          <a:lstStyle/>
          <a:p>
            <a:r>
              <a:rPr lang="it-IT"/>
              <a:t>A brief </a:t>
            </a:r>
            <a:r>
              <a:rPr lang="it-IT" err="1"/>
              <a:t>overview</a:t>
            </a:r>
            <a:r>
              <a:rPr lang="it-IT"/>
              <a:t> over the quantum </a:t>
            </a:r>
            <a:r>
              <a:rPr lang="it-IT" err="1"/>
              <a:t>annealer</a:t>
            </a:r>
            <a:endParaRPr lang="it-IT"/>
          </a:p>
        </p:txBody>
      </p:sp>
      <p:sp>
        <p:nvSpPr>
          <p:cNvPr id="3" name="Segnaposto contenuto 2">
            <a:extLst>
              <a:ext uri="{FF2B5EF4-FFF2-40B4-BE49-F238E27FC236}">
                <a16:creationId xmlns:a16="http://schemas.microsoft.com/office/drawing/2014/main" id="{BCF62E78-398B-417D-B68D-7DDFFA0DE62A}"/>
              </a:ext>
            </a:extLst>
          </p:cNvPr>
          <p:cNvSpPr>
            <a:spLocks noGrp="1"/>
          </p:cNvSpPr>
          <p:nvPr>
            <p:ph idx="1"/>
          </p:nvPr>
        </p:nvSpPr>
        <p:spPr/>
        <p:txBody>
          <a:bodyPr vert="horz" lIns="121899" tIns="60949" rIns="121899" bIns="60949" rtlCol="0" anchor="t">
            <a:normAutofit/>
          </a:bodyPr>
          <a:lstStyle/>
          <a:p>
            <a:pPr marL="304165" indent="-304165"/>
            <a:r>
              <a:rPr lang="it-IT"/>
              <a:t>The quantum </a:t>
            </a:r>
            <a:r>
              <a:rPr lang="it-IT" err="1"/>
              <a:t>annealer</a:t>
            </a:r>
            <a:r>
              <a:rPr lang="it-IT"/>
              <a:t> used is </a:t>
            </a:r>
            <a:r>
              <a:rPr lang="it-IT" err="1"/>
              <a:t>accessible</a:t>
            </a:r>
            <a:r>
              <a:rPr lang="it-IT"/>
              <a:t> from </a:t>
            </a:r>
            <a:r>
              <a:rPr lang="it-IT" err="1"/>
              <a:t>this</a:t>
            </a:r>
            <a:r>
              <a:rPr lang="it-IT"/>
              <a:t> </a:t>
            </a:r>
            <a:r>
              <a:rPr lang="it-IT">
                <a:hlinkClick r:id="rId2"/>
              </a:rPr>
              <a:t>link</a:t>
            </a:r>
            <a:r>
              <a:rPr lang="it-IT"/>
              <a:t>. </a:t>
            </a:r>
            <a:r>
              <a:rPr lang="it-IT" err="1"/>
              <a:t>It</a:t>
            </a:r>
            <a:r>
              <a:rPr lang="it-IT"/>
              <a:t> is a </a:t>
            </a:r>
            <a:r>
              <a:rPr lang="it-IT" err="1"/>
              <a:t>controllable</a:t>
            </a:r>
            <a:r>
              <a:rPr lang="it-IT"/>
              <a:t> supercomputer that works </a:t>
            </a:r>
            <a:r>
              <a:rPr lang="it-IT" err="1"/>
              <a:t>at</a:t>
            </a:r>
            <a:r>
              <a:rPr lang="it-IT"/>
              <a:t> a temperature of </a:t>
            </a:r>
            <a:r>
              <a:rPr lang="it-IT" err="1"/>
              <a:t>approximately</a:t>
            </a:r>
            <a:r>
              <a:rPr lang="it-IT"/>
              <a:t> 12mK.</a:t>
            </a:r>
            <a:endParaRPr lang="en-US"/>
          </a:p>
          <a:p>
            <a:pPr marL="304165" indent="-304165"/>
            <a:r>
              <a:rPr lang="it-IT" err="1"/>
              <a:t>It</a:t>
            </a:r>
            <a:r>
              <a:rPr lang="it-IT"/>
              <a:t> </a:t>
            </a:r>
            <a:r>
              <a:rPr lang="it-IT" err="1"/>
              <a:t>aims</a:t>
            </a:r>
            <a:r>
              <a:rPr lang="it-IT"/>
              <a:t> to return a low-energy </a:t>
            </a:r>
            <a:r>
              <a:rPr lang="it-IT" err="1"/>
              <a:t>solution</a:t>
            </a:r>
            <a:r>
              <a:rPr lang="it-IT"/>
              <a:t> and </a:t>
            </a:r>
            <a:r>
              <a:rPr lang="it-IT" err="1"/>
              <a:t>it</a:t>
            </a:r>
            <a:r>
              <a:rPr lang="it-IT"/>
              <a:t> </a:t>
            </a:r>
            <a:r>
              <a:rPr lang="it-IT" err="1"/>
              <a:t>particularly</a:t>
            </a:r>
            <a:r>
              <a:rPr lang="it-IT"/>
              <a:t> </a:t>
            </a:r>
            <a:r>
              <a:rPr lang="it-IT" err="1"/>
              <a:t>fits</a:t>
            </a:r>
            <a:r>
              <a:rPr lang="it-IT"/>
              <a:t> </a:t>
            </a:r>
            <a:r>
              <a:rPr lang="it-IT" err="1"/>
              <a:t>optimization</a:t>
            </a:r>
            <a:r>
              <a:rPr lang="it-IT"/>
              <a:t> and sampling </a:t>
            </a:r>
            <a:r>
              <a:rPr lang="it-IT" err="1"/>
              <a:t>problems</a:t>
            </a:r>
            <a:r>
              <a:rPr lang="it-IT"/>
              <a:t>.</a:t>
            </a:r>
            <a:endParaRPr lang="it-IT">
              <a:cs typeface="Calibri"/>
            </a:endParaRPr>
          </a:p>
          <a:p>
            <a:pPr marL="304165" indent="-304165"/>
            <a:r>
              <a:rPr lang="it-IT"/>
              <a:t>While the gate </a:t>
            </a:r>
            <a:r>
              <a:rPr lang="it-IT" err="1"/>
              <a:t>annealer</a:t>
            </a:r>
            <a:r>
              <a:rPr lang="it-IT"/>
              <a:t> </a:t>
            </a:r>
            <a:r>
              <a:rPr lang="it-IT" err="1"/>
              <a:t>requires</a:t>
            </a:r>
            <a:r>
              <a:rPr lang="it-IT"/>
              <a:t> </a:t>
            </a:r>
            <a:r>
              <a:rPr lang="it-IT" err="1"/>
              <a:t>problems</a:t>
            </a:r>
            <a:r>
              <a:rPr lang="it-IT"/>
              <a:t> to be </a:t>
            </a:r>
            <a:r>
              <a:rPr lang="it-IT" err="1"/>
              <a:t>expressed</a:t>
            </a:r>
            <a:r>
              <a:rPr lang="it-IT"/>
              <a:t> in </a:t>
            </a:r>
            <a:r>
              <a:rPr lang="it-IT" err="1"/>
              <a:t>terms</a:t>
            </a:r>
            <a:r>
              <a:rPr lang="it-IT"/>
              <a:t> of quantum gates, </a:t>
            </a:r>
            <a:r>
              <a:rPr lang="it-IT" err="1"/>
              <a:t>it</a:t>
            </a:r>
            <a:r>
              <a:rPr lang="it-IT"/>
              <a:t> </a:t>
            </a:r>
            <a:r>
              <a:rPr lang="it-IT" err="1"/>
              <a:t>requires</a:t>
            </a:r>
            <a:r>
              <a:rPr lang="it-IT"/>
              <a:t> </a:t>
            </a:r>
            <a:r>
              <a:rPr lang="it-IT" err="1"/>
              <a:t>them</a:t>
            </a:r>
            <a:r>
              <a:rPr lang="it-IT"/>
              <a:t> to be </a:t>
            </a:r>
            <a:r>
              <a:rPr lang="it-IT" err="1"/>
              <a:t>expressed</a:t>
            </a:r>
            <a:r>
              <a:rPr lang="it-IT"/>
              <a:t> in the </a:t>
            </a:r>
            <a:r>
              <a:rPr lang="it-IT" err="1"/>
              <a:t>language</a:t>
            </a:r>
            <a:r>
              <a:rPr lang="it-IT"/>
              <a:t> of </a:t>
            </a:r>
            <a:r>
              <a:rPr lang="it-IT" err="1"/>
              <a:t>operation</a:t>
            </a:r>
            <a:r>
              <a:rPr lang="it-IT"/>
              <a:t> </a:t>
            </a:r>
            <a:r>
              <a:rPr lang="it-IT" err="1"/>
              <a:t>research</a:t>
            </a:r>
            <a:r>
              <a:rPr lang="it-IT"/>
              <a:t> </a:t>
            </a:r>
            <a:r>
              <a:rPr lang="it-IT" err="1"/>
              <a:t>ones</a:t>
            </a:r>
            <a:r>
              <a:rPr lang="it-IT"/>
              <a:t>.</a:t>
            </a:r>
            <a:endParaRPr lang="it-IT">
              <a:cs typeface="Calibri"/>
            </a:endParaRPr>
          </a:p>
          <a:p>
            <a:pPr marL="304165" indent="-304165"/>
            <a:endParaRPr lang="it-IT">
              <a:cs typeface="Calibri"/>
            </a:endParaRPr>
          </a:p>
        </p:txBody>
      </p:sp>
      <p:sp>
        <p:nvSpPr>
          <p:cNvPr id="4" name="Footer Placeholder 3">
            <a:extLst>
              <a:ext uri="{FF2B5EF4-FFF2-40B4-BE49-F238E27FC236}">
                <a16:creationId xmlns:a16="http://schemas.microsoft.com/office/drawing/2014/main" id="{437F8A0B-52AA-3EF1-2CFD-09521F7740A8}"/>
              </a:ext>
            </a:extLst>
          </p:cNvPr>
          <p:cNvSpPr>
            <a:spLocks noGrp="1"/>
          </p:cNvSpPr>
          <p:nvPr>
            <p:ph type="ftr" sz="quarter" idx="11"/>
          </p:nvPr>
        </p:nvSpPr>
        <p:spPr>
          <a:xfrm>
            <a:off x="3453500" y="6356352"/>
            <a:ext cx="5809263" cy="365125"/>
          </a:xfrm>
        </p:spPr>
        <p:txBody>
          <a:bodyPr/>
          <a:lstStyle/>
          <a:p>
            <a:r>
              <a:rPr lang="en-US"/>
              <a:t>Sorrentino, Tonnarelli, Venere - Computer Science and Engineering, </a:t>
            </a:r>
            <a:r>
              <a:rPr lang="en-US" err="1"/>
              <a:t>Politecnico</a:t>
            </a:r>
            <a:r>
              <a:rPr lang="en-US"/>
              <a:t> di Milano</a:t>
            </a:r>
          </a:p>
        </p:txBody>
      </p:sp>
    </p:spTree>
    <p:extLst>
      <p:ext uri="{BB962C8B-B14F-4D97-AF65-F5344CB8AC3E}">
        <p14:creationId xmlns:p14="http://schemas.microsoft.com/office/powerpoint/2010/main" val="186951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7E8CDC-9EA3-4021-B615-26BA0F7AFCAB}"/>
              </a:ext>
            </a:extLst>
          </p:cNvPr>
          <p:cNvSpPr>
            <a:spLocks noGrp="1"/>
          </p:cNvSpPr>
          <p:nvPr>
            <p:ph type="title"/>
          </p:nvPr>
        </p:nvSpPr>
        <p:spPr>
          <a:xfrm>
            <a:off x="1218883" y="274638"/>
            <a:ext cx="10360501" cy="687388"/>
          </a:xfrm>
        </p:spPr>
        <p:txBody>
          <a:bodyPr/>
          <a:lstStyle/>
          <a:p>
            <a:r>
              <a:rPr lang="it-IT"/>
              <a:t>2000Q: Maximum and minimum energy</a:t>
            </a:r>
          </a:p>
        </p:txBody>
      </p:sp>
      <p:sp>
        <p:nvSpPr>
          <p:cNvPr id="3" name="Segnaposto piè di pagina 2">
            <a:extLst>
              <a:ext uri="{FF2B5EF4-FFF2-40B4-BE49-F238E27FC236}">
                <a16:creationId xmlns:a16="http://schemas.microsoft.com/office/drawing/2014/main" id="{30CD1DBE-C95F-4AA3-ADE3-C8D4ED78EF9A}"/>
              </a:ext>
            </a:extLst>
          </p:cNvPr>
          <p:cNvSpPr>
            <a:spLocks noGrp="1"/>
          </p:cNvSpPr>
          <p:nvPr>
            <p:ph type="ftr" sz="quarter" idx="11"/>
          </p:nvPr>
        </p:nvSpPr>
        <p:spPr>
          <a:xfrm>
            <a:off x="2396225" y="6486277"/>
            <a:ext cx="7095437" cy="365125"/>
          </a:xfrm>
        </p:spPr>
        <p:txBody>
          <a:bodyPr/>
          <a:lstStyle/>
          <a:p>
            <a:pPr rtl="0"/>
            <a:r>
              <a:rPr lang="it-IT"/>
              <a:t>Sorrentino, Tonnarelli, Venere - Computer Science and Engineering, Politecnico di Milano</a:t>
            </a:r>
          </a:p>
        </p:txBody>
      </p:sp>
      <p:sp>
        <p:nvSpPr>
          <p:cNvPr id="9" name="TextBox 5">
            <a:extLst>
              <a:ext uri="{FF2B5EF4-FFF2-40B4-BE49-F238E27FC236}">
                <a16:creationId xmlns:a16="http://schemas.microsoft.com/office/drawing/2014/main" id="{A5D2C1CB-E7DF-4043-A0E9-DCC5049FF5B8}"/>
              </a:ext>
            </a:extLst>
          </p:cNvPr>
          <p:cNvSpPr txBox="1"/>
          <p:nvPr/>
        </p:nvSpPr>
        <p:spPr>
          <a:xfrm>
            <a:off x="4256007" y="1253420"/>
            <a:ext cx="613100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 these plot the </a:t>
            </a:r>
            <a:r>
              <a:rPr lang="en-US">
                <a:solidFill>
                  <a:srgbClr val="FF0000"/>
                </a:solidFill>
              </a:rPr>
              <a:t>maximum</a:t>
            </a:r>
            <a:r>
              <a:rPr lang="en-US"/>
              <a:t> and </a:t>
            </a:r>
            <a:r>
              <a:rPr lang="en-US">
                <a:solidFill>
                  <a:srgbClr val="00B050"/>
                </a:solidFill>
              </a:rPr>
              <a:t>minimum</a:t>
            </a:r>
            <a:r>
              <a:rPr lang="en-US"/>
              <a:t> values for energy are represented.</a:t>
            </a:r>
          </a:p>
          <a:p>
            <a:r>
              <a:rPr lang="en-US">
                <a:cs typeface="Calibri"/>
              </a:rPr>
              <a:t>In particular, in the first plot values are shown for all the experiments that have been done.</a:t>
            </a:r>
          </a:p>
        </p:txBody>
      </p:sp>
      <p:pic>
        <p:nvPicPr>
          <p:cNvPr id="11" name="Immagine 10">
            <a:extLst>
              <a:ext uri="{FF2B5EF4-FFF2-40B4-BE49-F238E27FC236}">
                <a16:creationId xmlns:a16="http://schemas.microsoft.com/office/drawing/2014/main" id="{E201AD67-4B30-4642-9C6C-C7191ACD3EB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447" t="10180" r="9543" b="17304"/>
          <a:stretch/>
        </p:blipFill>
        <p:spPr>
          <a:xfrm>
            <a:off x="3483980" y="3611301"/>
            <a:ext cx="3391382" cy="2615880"/>
          </a:xfrm>
          <a:prstGeom prst="rect">
            <a:avLst/>
          </a:prstGeom>
        </p:spPr>
      </p:pic>
      <p:sp>
        <p:nvSpPr>
          <p:cNvPr id="12" name="TextBox 5">
            <a:extLst>
              <a:ext uri="{FF2B5EF4-FFF2-40B4-BE49-F238E27FC236}">
                <a16:creationId xmlns:a16="http://schemas.microsoft.com/office/drawing/2014/main" id="{017DE754-677B-46EC-8A7B-7BEF4F260AEE}"/>
              </a:ext>
            </a:extLst>
          </p:cNvPr>
          <p:cNvSpPr txBox="1"/>
          <p:nvPr/>
        </p:nvSpPr>
        <p:spPr>
          <a:xfrm>
            <a:off x="7321509" y="3788762"/>
            <a:ext cx="47641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 the second plot mean values are shown.</a:t>
            </a:r>
          </a:p>
        </p:txBody>
      </p:sp>
      <p:pic>
        <p:nvPicPr>
          <p:cNvPr id="10" name="Immagine 9">
            <a:extLst>
              <a:ext uri="{FF2B5EF4-FFF2-40B4-BE49-F238E27FC236}">
                <a16:creationId xmlns:a16="http://schemas.microsoft.com/office/drawing/2014/main" id="{2352DD2D-60F3-44BA-9E20-3C946C0A53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088" t="11874" r="10323" b="17517"/>
          <a:stretch/>
        </p:blipFill>
        <p:spPr>
          <a:xfrm>
            <a:off x="579119" y="1221122"/>
            <a:ext cx="3127249" cy="2390180"/>
          </a:xfrm>
          <a:prstGeom prst="rect">
            <a:avLst/>
          </a:prstGeom>
        </p:spPr>
      </p:pic>
    </p:spTree>
    <p:extLst>
      <p:ext uri="{BB962C8B-B14F-4D97-AF65-F5344CB8AC3E}">
        <p14:creationId xmlns:p14="http://schemas.microsoft.com/office/powerpoint/2010/main" val="78835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218883" y="274638"/>
            <a:ext cx="10360501" cy="926010"/>
          </a:xfrm>
        </p:spPr>
        <p:txBody>
          <a:bodyPr rtlCol="0"/>
          <a:lstStyle/>
          <a:p>
            <a:r>
              <a:rPr lang="it-IT"/>
              <a:t>2000Q plot and </a:t>
            </a:r>
            <a:r>
              <a:rPr lang="it-IT" err="1"/>
              <a:t>results</a:t>
            </a:r>
            <a:r>
              <a:rPr lang="it-IT"/>
              <a:t>: </a:t>
            </a:r>
            <a:r>
              <a:rPr lang="it-IT" err="1"/>
              <a:t>space</a:t>
            </a:r>
            <a:r>
              <a:rPr lang="it-IT"/>
              <a:t> </a:t>
            </a:r>
            <a:r>
              <a:rPr lang="it-IT" err="1"/>
              <a:t>complexity</a:t>
            </a:r>
            <a:endParaRPr lang="it-IT"/>
          </a:p>
        </p:txBody>
      </p:sp>
      <p:sp>
        <p:nvSpPr>
          <p:cNvPr id="5" name="TextBox 4">
            <a:extLst>
              <a:ext uri="{FF2B5EF4-FFF2-40B4-BE49-F238E27FC236}">
                <a16:creationId xmlns:a16="http://schemas.microsoft.com/office/drawing/2014/main" id="{F81E1016-65C5-32A9-BE3B-BFED89462861}"/>
              </a:ext>
            </a:extLst>
          </p:cNvPr>
          <p:cNvSpPr txBox="1"/>
          <p:nvPr/>
        </p:nvSpPr>
        <p:spPr>
          <a:xfrm>
            <a:off x="808709" y="3870675"/>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 = 10</a:t>
            </a:r>
            <a:endParaRPr lang="en-US"/>
          </a:p>
          <a:p>
            <a:r>
              <a:rPr lang="en-US"/>
              <a:t>max chain length: 4</a:t>
            </a:r>
          </a:p>
          <a:p>
            <a:r>
              <a:rPr lang="en-US">
                <a:cs typeface="Calibri"/>
              </a:rPr>
              <a:t>chain strength = 120.72</a:t>
            </a:r>
          </a:p>
          <a:p>
            <a:r>
              <a:rPr lang="en-US">
                <a:cs typeface="Calibri"/>
              </a:rPr>
              <a:t>physical qubits = 33</a:t>
            </a:r>
          </a:p>
        </p:txBody>
      </p:sp>
      <p:sp>
        <p:nvSpPr>
          <p:cNvPr id="9" name="Footer Placeholder 8">
            <a:extLst>
              <a:ext uri="{FF2B5EF4-FFF2-40B4-BE49-F238E27FC236}">
                <a16:creationId xmlns:a16="http://schemas.microsoft.com/office/drawing/2014/main" id="{F4E062D1-F117-8C6C-1894-F7772C85933D}"/>
              </a:ext>
            </a:extLst>
          </p:cNvPr>
          <p:cNvSpPr>
            <a:spLocks noGrp="1"/>
          </p:cNvSpPr>
          <p:nvPr>
            <p:ph type="ftr" sz="quarter" idx="11"/>
          </p:nvPr>
        </p:nvSpPr>
        <p:spPr>
          <a:xfrm>
            <a:off x="3453500" y="6356352"/>
            <a:ext cx="5881271" cy="365125"/>
          </a:xfrm>
        </p:spPr>
        <p:txBody>
          <a:bodyPr/>
          <a:lstStyle/>
          <a:p>
            <a:r>
              <a:rPr lang="en-US"/>
              <a:t>Sorrentino, Tonnarelli, Venere - Computer Science and Engineering, </a:t>
            </a:r>
            <a:r>
              <a:rPr lang="en-US" err="1"/>
              <a:t>Politecnico</a:t>
            </a:r>
            <a:r>
              <a:rPr lang="en-US"/>
              <a:t> di Milano</a:t>
            </a:r>
          </a:p>
        </p:txBody>
      </p:sp>
      <p:pic>
        <p:nvPicPr>
          <p:cNvPr id="13" name="Immagine 12">
            <a:extLst>
              <a:ext uri="{FF2B5EF4-FFF2-40B4-BE49-F238E27FC236}">
                <a16:creationId xmlns:a16="http://schemas.microsoft.com/office/drawing/2014/main" id="{4D0BF2E7-7475-4DED-8548-F9C709252A4C}"/>
              </a:ext>
            </a:extLst>
          </p:cNvPr>
          <p:cNvPicPr>
            <a:picLocks/>
          </p:cNvPicPr>
          <p:nvPr/>
        </p:nvPicPr>
        <p:blipFill>
          <a:blip r:embed="rId3"/>
          <a:stretch>
            <a:fillRect/>
          </a:stretch>
        </p:blipFill>
        <p:spPr>
          <a:xfrm>
            <a:off x="896096" y="1348475"/>
            <a:ext cx="2628000" cy="2520000"/>
          </a:xfrm>
          <a:prstGeom prst="rect">
            <a:avLst/>
          </a:prstGeom>
        </p:spPr>
      </p:pic>
      <p:sp>
        <p:nvSpPr>
          <p:cNvPr id="14" name="TextBox 4">
            <a:extLst>
              <a:ext uri="{FF2B5EF4-FFF2-40B4-BE49-F238E27FC236}">
                <a16:creationId xmlns:a16="http://schemas.microsoft.com/office/drawing/2014/main" id="{EC06244B-C6EC-4F79-9660-A0345D583BED}"/>
              </a:ext>
            </a:extLst>
          </p:cNvPr>
          <p:cNvSpPr txBox="1"/>
          <p:nvPr/>
        </p:nvSpPr>
        <p:spPr>
          <a:xfrm>
            <a:off x="4396072" y="3870675"/>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 = 20</a:t>
            </a:r>
            <a:endParaRPr lang="en-US"/>
          </a:p>
          <a:p>
            <a:r>
              <a:rPr lang="en-US"/>
              <a:t>max chain length: 8</a:t>
            </a:r>
          </a:p>
          <a:p>
            <a:r>
              <a:rPr lang="en-US">
                <a:cs typeface="Calibri"/>
              </a:rPr>
              <a:t>chain strength = 95.47</a:t>
            </a:r>
          </a:p>
          <a:p>
            <a:r>
              <a:rPr lang="en-US">
                <a:cs typeface="Calibri"/>
              </a:rPr>
              <a:t>physical qubits = 132</a:t>
            </a:r>
          </a:p>
        </p:txBody>
      </p:sp>
      <p:sp>
        <p:nvSpPr>
          <p:cNvPr id="15" name="TextBox 4">
            <a:extLst>
              <a:ext uri="{FF2B5EF4-FFF2-40B4-BE49-F238E27FC236}">
                <a16:creationId xmlns:a16="http://schemas.microsoft.com/office/drawing/2014/main" id="{EA20D91C-0FE9-49C9-A232-F996C3EB433C}"/>
              </a:ext>
            </a:extLst>
          </p:cNvPr>
          <p:cNvSpPr txBox="1"/>
          <p:nvPr/>
        </p:nvSpPr>
        <p:spPr>
          <a:xfrm>
            <a:off x="8407434" y="3920958"/>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 = 30</a:t>
            </a:r>
            <a:endParaRPr lang="en-US"/>
          </a:p>
          <a:p>
            <a:r>
              <a:rPr lang="en-US"/>
              <a:t>max chain length: 9</a:t>
            </a:r>
          </a:p>
          <a:p>
            <a:r>
              <a:rPr lang="en-US">
                <a:cs typeface="Calibri"/>
              </a:rPr>
              <a:t>chain strength = 52.21</a:t>
            </a:r>
          </a:p>
          <a:p>
            <a:r>
              <a:rPr lang="en-US">
                <a:cs typeface="Calibri"/>
              </a:rPr>
              <a:t>physical qubits = 178</a:t>
            </a:r>
          </a:p>
        </p:txBody>
      </p:sp>
      <p:pic>
        <p:nvPicPr>
          <p:cNvPr id="17" name="Immagine 16">
            <a:extLst>
              <a:ext uri="{FF2B5EF4-FFF2-40B4-BE49-F238E27FC236}">
                <a16:creationId xmlns:a16="http://schemas.microsoft.com/office/drawing/2014/main" id="{DDFB7CF4-1333-409D-A035-47483E10D791}"/>
              </a:ext>
            </a:extLst>
          </p:cNvPr>
          <p:cNvPicPr>
            <a:picLocks/>
          </p:cNvPicPr>
          <p:nvPr/>
        </p:nvPicPr>
        <p:blipFill>
          <a:blip r:embed="rId4"/>
          <a:stretch>
            <a:fillRect/>
          </a:stretch>
        </p:blipFill>
        <p:spPr>
          <a:xfrm>
            <a:off x="4547292" y="1348477"/>
            <a:ext cx="2628000" cy="2520000"/>
          </a:xfrm>
          <a:prstGeom prst="rect">
            <a:avLst/>
          </a:prstGeom>
        </p:spPr>
      </p:pic>
      <p:pic>
        <p:nvPicPr>
          <p:cNvPr id="19" name="Immagine 18">
            <a:extLst>
              <a:ext uri="{FF2B5EF4-FFF2-40B4-BE49-F238E27FC236}">
                <a16:creationId xmlns:a16="http://schemas.microsoft.com/office/drawing/2014/main" id="{727436DD-FFC1-4C89-940F-F87E029279F5}"/>
              </a:ext>
            </a:extLst>
          </p:cNvPr>
          <p:cNvPicPr>
            <a:picLocks/>
          </p:cNvPicPr>
          <p:nvPr/>
        </p:nvPicPr>
        <p:blipFill>
          <a:blip r:embed="rId5"/>
          <a:stretch>
            <a:fillRect/>
          </a:stretch>
        </p:blipFill>
        <p:spPr>
          <a:xfrm>
            <a:off x="8469343" y="1357932"/>
            <a:ext cx="2628000" cy="2520000"/>
          </a:xfrm>
          <a:prstGeom prst="rect">
            <a:avLst/>
          </a:prstGeom>
        </p:spPr>
      </p:pic>
      <p:sp>
        <p:nvSpPr>
          <p:cNvPr id="20" name="TextBox 4">
            <a:extLst>
              <a:ext uri="{FF2B5EF4-FFF2-40B4-BE49-F238E27FC236}">
                <a16:creationId xmlns:a16="http://schemas.microsoft.com/office/drawing/2014/main" id="{3ABCE87F-21AF-4934-B7AB-590CBA73A0F6}"/>
              </a:ext>
            </a:extLst>
          </p:cNvPr>
          <p:cNvSpPr txBox="1"/>
          <p:nvPr/>
        </p:nvSpPr>
        <p:spPr>
          <a:xfrm>
            <a:off x="3658576" y="5775417"/>
            <a:ext cx="56285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 of chain breaks for these experiments: 0</a:t>
            </a:r>
          </a:p>
        </p:txBody>
      </p:sp>
    </p:spTree>
    <p:extLst>
      <p:ext uri="{BB962C8B-B14F-4D97-AF65-F5344CB8AC3E}">
        <p14:creationId xmlns:p14="http://schemas.microsoft.com/office/powerpoint/2010/main" val="22445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218883" y="274638"/>
            <a:ext cx="10360501" cy="965766"/>
          </a:xfrm>
        </p:spPr>
        <p:txBody>
          <a:bodyPr rtlCol="0"/>
          <a:lstStyle/>
          <a:p>
            <a:r>
              <a:rPr lang="it-IT"/>
              <a:t>2000Q plot and </a:t>
            </a:r>
            <a:r>
              <a:rPr lang="it-IT" err="1"/>
              <a:t>results</a:t>
            </a:r>
            <a:r>
              <a:rPr lang="it-IT"/>
              <a:t>: </a:t>
            </a:r>
            <a:r>
              <a:rPr lang="it-IT" err="1"/>
              <a:t>space</a:t>
            </a:r>
            <a:r>
              <a:rPr lang="it-IT"/>
              <a:t> </a:t>
            </a:r>
            <a:r>
              <a:rPr lang="it-IT" err="1"/>
              <a:t>complexity</a:t>
            </a:r>
            <a:endParaRPr lang="it-IT"/>
          </a:p>
        </p:txBody>
      </p:sp>
      <p:sp>
        <p:nvSpPr>
          <p:cNvPr id="13" name="Footer Placeholder 12">
            <a:extLst>
              <a:ext uri="{FF2B5EF4-FFF2-40B4-BE49-F238E27FC236}">
                <a16:creationId xmlns:a16="http://schemas.microsoft.com/office/drawing/2014/main" id="{9B50A698-99D1-AEC6-EC98-76BC27852CEF}"/>
              </a:ext>
            </a:extLst>
          </p:cNvPr>
          <p:cNvSpPr>
            <a:spLocks noGrp="1"/>
          </p:cNvSpPr>
          <p:nvPr>
            <p:ph type="ftr" sz="quarter" idx="11"/>
          </p:nvPr>
        </p:nvSpPr>
        <p:spPr>
          <a:xfrm>
            <a:off x="3453500" y="6356352"/>
            <a:ext cx="5737255" cy="365125"/>
          </a:xfrm>
        </p:spPr>
        <p:txBody>
          <a:bodyPr/>
          <a:lstStyle/>
          <a:p>
            <a:r>
              <a:rPr lang="en-US"/>
              <a:t>Sorrentino, Tonnarelli, Venere - Computer Science and Engineering, </a:t>
            </a:r>
            <a:r>
              <a:rPr lang="en-US" err="1"/>
              <a:t>Politecnico</a:t>
            </a:r>
            <a:r>
              <a:rPr lang="en-US"/>
              <a:t> di Milano</a:t>
            </a:r>
          </a:p>
        </p:txBody>
      </p:sp>
      <p:pic>
        <p:nvPicPr>
          <p:cNvPr id="4" name="Immagine 3">
            <a:extLst>
              <a:ext uri="{FF2B5EF4-FFF2-40B4-BE49-F238E27FC236}">
                <a16:creationId xmlns:a16="http://schemas.microsoft.com/office/drawing/2014/main" id="{17C2ED5D-C242-4E6E-BD12-55B4A8452DD6}"/>
              </a:ext>
            </a:extLst>
          </p:cNvPr>
          <p:cNvPicPr>
            <a:picLocks/>
          </p:cNvPicPr>
          <p:nvPr/>
        </p:nvPicPr>
        <p:blipFill>
          <a:blip r:embed="rId3"/>
          <a:stretch>
            <a:fillRect/>
          </a:stretch>
        </p:blipFill>
        <p:spPr>
          <a:xfrm>
            <a:off x="827708" y="1367938"/>
            <a:ext cx="2628000" cy="2520000"/>
          </a:xfrm>
          <a:prstGeom prst="rect">
            <a:avLst/>
          </a:prstGeom>
        </p:spPr>
      </p:pic>
      <p:sp>
        <p:nvSpPr>
          <p:cNvPr id="14" name="TextBox 4">
            <a:extLst>
              <a:ext uri="{FF2B5EF4-FFF2-40B4-BE49-F238E27FC236}">
                <a16:creationId xmlns:a16="http://schemas.microsoft.com/office/drawing/2014/main" id="{FE44A63E-92AD-4F50-89E3-1B9ADDEBFB10}"/>
              </a:ext>
            </a:extLst>
          </p:cNvPr>
          <p:cNvSpPr txBox="1"/>
          <p:nvPr/>
        </p:nvSpPr>
        <p:spPr>
          <a:xfrm>
            <a:off x="808709" y="3918384"/>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 = 40</a:t>
            </a:r>
            <a:endParaRPr lang="en-US"/>
          </a:p>
          <a:p>
            <a:r>
              <a:rPr lang="en-US"/>
              <a:t>max chain length: 17</a:t>
            </a:r>
          </a:p>
          <a:p>
            <a:r>
              <a:rPr lang="en-US">
                <a:cs typeface="Calibri"/>
              </a:rPr>
              <a:t>chain strength = 273.18</a:t>
            </a:r>
          </a:p>
          <a:p>
            <a:r>
              <a:rPr lang="en-US">
                <a:cs typeface="Calibri"/>
              </a:rPr>
              <a:t>physical qubits = 528</a:t>
            </a:r>
          </a:p>
        </p:txBody>
      </p:sp>
      <p:sp>
        <p:nvSpPr>
          <p:cNvPr id="15" name="TextBox 4">
            <a:extLst>
              <a:ext uri="{FF2B5EF4-FFF2-40B4-BE49-F238E27FC236}">
                <a16:creationId xmlns:a16="http://schemas.microsoft.com/office/drawing/2014/main" id="{F4002FC1-6C8E-4E77-BE57-9FF8EE18271F}"/>
              </a:ext>
            </a:extLst>
          </p:cNvPr>
          <p:cNvSpPr txBox="1"/>
          <p:nvPr/>
        </p:nvSpPr>
        <p:spPr>
          <a:xfrm>
            <a:off x="4468680" y="3983320"/>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 = 50</a:t>
            </a:r>
            <a:endParaRPr lang="en-US"/>
          </a:p>
          <a:p>
            <a:r>
              <a:rPr lang="en-US"/>
              <a:t>max chain length: 25</a:t>
            </a:r>
          </a:p>
          <a:p>
            <a:r>
              <a:rPr lang="en-US">
                <a:cs typeface="Calibri"/>
              </a:rPr>
              <a:t>chain strength = 701.68</a:t>
            </a:r>
          </a:p>
          <a:p>
            <a:r>
              <a:rPr lang="en-US">
                <a:cs typeface="Calibri"/>
              </a:rPr>
              <a:t>physical qubits = 888</a:t>
            </a:r>
          </a:p>
        </p:txBody>
      </p:sp>
      <p:sp>
        <p:nvSpPr>
          <p:cNvPr id="16" name="TextBox 4">
            <a:extLst>
              <a:ext uri="{FF2B5EF4-FFF2-40B4-BE49-F238E27FC236}">
                <a16:creationId xmlns:a16="http://schemas.microsoft.com/office/drawing/2014/main" id="{2D5CFD20-4919-482C-B719-124E6D6025F8}"/>
              </a:ext>
            </a:extLst>
          </p:cNvPr>
          <p:cNvSpPr txBox="1"/>
          <p:nvPr/>
        </p:nvSpPr>
        <p:spPr>
          <a:xfrm>
            <a:off x="8327921" y="3983320"/>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N = 60</a:t>
            </a:r>
            <a:endParaRPr lang="en-US" dirty="0"/>
          </a:p>
          <a:p>
            <a:r>
              <a:rPr lang="en-US" dirty="0"/>
              <a:t>max chain length: 33</a:t>
            </a:r>
          </a:p>
          <a:p>
            <a:r>
              <a:rPr lang="en-US" dirty="0">
                <a:cs typeface="Calibri"/>
              </a:rPr>
              <a:t>chain strength = 1285.3</a:t>
            </a:r>
          </a:p>
          <a:p>
            <a:r>
              <a:rPr lang="en-US" dirty="0">
                <a:cs typeface="Calibri"/>
              </a:rPr>
              <a:t>physical qubits = 1295</a:t>
            </a:r>
          </a:p>
        </p:txBody>
      </p:sp>
      <p:pic>
        <p:nvPicPr>
          <p:cNvPr id="10" name="Immagine 9">
            <a:extLst>
              <a:ext uri="{FF2B5EF4-FFF2-40B4-BE49-F238E27FC236}">
                <a16:creationId xmlns:a16="http://schemas.microsoft.com/office/drawing/2014/main" id="{AE961005-2FE2-4B91-B7C0-316556C2A464}"/>
              </a:ext>
            </a:extLst>
          </p:cNvPr>
          <p:cNvPicPr>
            <a:picLocks/>
          </p:cNvPicPr>
          <p:nvPr/>
        </p:nvPicPr>
        <p:blipFill>
          <a:blip r:embed="rId4"/>
          <a:stretch>
            <a:fillRect/>
          </a:stretch>
        </p:blipFill>
        <p:spPr>
          <a:xfrm>
            <a:off x="4586301" y="1347522"/>
            <a:ext cx="2628000" cy="2520000"/>
          </a:xfrm>
          <a:prstGeom prst="rect">
            <a:avLst/>
          </a:prstGeom>
        </p:spPr>
      </p:pic>
      <p:pic>
        <p:nvPicPr>
          <p:cNvPr id="18" name="Immagine 17">
            <a:extLst>
              <a:ext uri="{FF2B5EF4-FFF2-40B4-BE49-F238E27FC236}">
                <a16:creationId xmlns:a16="http://schemas.microsoft.com/office/drawing/2014/main" id="{C566E383-CA90-4414-836D-396A9CED2944}"/>
              </a:ext>
            </a:extLst>
          </p:cNvPr>
          <p:cNvPicPr>
            <a:picLocks/>
          </p:cNvPicPr>
          <p:nvPr/>
        </p:nvPicPr>
        <p:blipFill>
          <a:blip r:embed="rId5"/>
          <a:stretch>
            <a:fillRect/>
          </a:stretch>
        </p:blipFill>
        <p:spPr>
          <a:xfrm>
            <a:off x="8327921" y="1333236"/>
            <a:ext cx="2628000" cy="2520000"/>
          </a:xfrm>
          <a:prstGeom prst="rect">
            <a:avLst/>
          </a:prstGeom>
        </p:spPr>
      </p:pic>
      <p:sp>
        <p:nvSpPr>
          <p:cNvPr id="19" name="TextBox 4">
            <a:extLst>
              <a:ext uri="{FF2B5EF4-FFF2-40B4-BE49-F238E27FC236}">
                <a16:creationId xmlns:a16="http://schemas.microsoft.com/office/drawing/2014/main" id="{6CFB36A2-AD26-4C87-96AF-86BD0C2370AF}"/>
              </a:ext>
            </a:extLst>
          </p:cNvPr>
          <p:cNvSpPr txBox="1"/>
          <p:nvPr/>
        </p:nvSpPr>
        <p:spPr>
          <a:xfrm>
            <a:off x="3658576" y="5743612"/>
            <a:ext cx="56285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 of chain breaks for these experiments: 0</a:t>
            </a:r>
          </a:p>
        </p:txBody>
      </p:sp>
    </p:spTree>
    <p:extLst>
      <p:ext uri="{BB962C8B-B14F-4D97-AF65-F5344CB8AC3E}">
        <p14:creationId xmlns:p14="http://schemas.microsoft.com/office/powerpoint/2010/main" val="219407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F0750A-4FE9-4556-B5C0-01743D30B461}"/>
              </a:ext>
            </a:extLst>
          </p:cNvPr>
          <p:cNvSpPr>
            <a:spLocks noGrp="1"/>
          </p:cNvSpPr>
          <p:nvPr>
            <p:ph type="title"/>
          </p:nvPr>
        </p:nvSpPr>
        <p:spPr>
          <a:xfrm>
            <a:off x="1218883" y="274637"/>
            <a:ext cx="10360501" cy="596901"/>
          </a:xfrm>
        </p:spPr>
        <p:txBody>
          <a:bodyPr>
            <a:normAutofit fontScale="90000"/>
          </a:bodyPr>
          <a:lstStyle/>
          <a:p>
            <a:r>
              <a:rPr lang="it-IT" err="1"/>
              <a:t>Advantage</a:t>
            </a:r>
            <a:r>
              <a:rPr lang="it-IT"/>
              <a:t> time </a:t>
            </a:r>
            <a:r>
              <a:rPr lang="it-IT" err="1"/>
              <a:t>complexity</a:t>
            </a:r>
            <a:r>
              <a:rPr lang="it-IT"/>
              <a:t>: </a:t>
            </a:r>
            <a:r>
              <a:rPr lang="it-IT" err="1"/>
              <a:t>possible</a:t>
            </a:r>
            <a:r>
              <a:rPr lang="it-IT"/>
              <a:t> </a:t>
            </a:r>
            <a:r>
              <a:rPr lang="it-IT" err="1"/>
              <a:t>fittings</a:t>
            </a:r>
            <a:endParaRPr lang="it-IT"/>
          </a:p>
        </p:txBody>
      </p:sp>
      <p:sp>
        <p:nvSpPr>
          <p:cNvPr id="3" name="Segnaposto piè di pagina 2">
            <a:extLst>
              <a:ext uri="{FF2B5EF4-FFF2-40B4-BE49-F238E27FC236}">
                <a16:creationId xmlns:a16="http://schemas.microsoft.com/office/drawing/2014/main" id="{D5C56C31-6A10-4BDF-8734-EAAA2E5808F1}"/>
              </a:ext>
            </a:extLst>
          </p:cNvPr>
          <p:cNvSpPr>
            <a:spLocks noGrp="1"/>
          </p:cNvSpPr>
          <p:nvPr>
            <p:ph type="ftr" sz="quarter" idx="11"/>
          </p:nvPr>
        </p:nvSpPr>
        <p:spPr>
          <a:xfrm>
            <a:off x="3453500" y="6356352"/>
            <a:ext cx="5857187" cy="365125"/>
          </a:xfrm>
        </p:spPr>
        <p:txBody>
          <a:bodyPr/>
          <a:lstStyle/>
          <a:p>
            <a:pPr rtl="0"/>
            <a:r>
              <a:rPr lang="it-IT"/>
              <a:t>Sorrentino, Tonnarelli, Venere - Computer Science and Engineering, Politecnico di Milano</a:t>
            </a:r>
          </a:p>
        </p:txBody>
      </p:sp>
      <p:pic>
        <p:nvPicPr>
          <p:cNvPr id="8" name="Immagine 7">
            <a:extLst>
              <a:ext uri="{FF2B5EF4-FFF2-40B4-BE49-F238E27FC236}">
                <a16:creationId xmlns:a16="http://schemas.microsoft.com/office/drawing/2014/main" id="{10FA7CD0-E46A-4161-B763-67B81AD59BEE}"/>
              </a:ext>
            </a:extLst>
          </p:cNvPr>
          <p:cNvPicPr preferRelativeResize="0">
            <a:picLocks/>
          </p:cNvPicPr>
          <p:nvPr/>
        </p:nvPicPr>
        <p:blipFill rotWithShape="1">
          <a:blip r:embed="rId3" cstate="print">
            <a:extLst>
              <a:ext uri="{28A0092B-C50C-407E-A947-70E740481C1C}">
                <a14:useLocalDpi xmlns:a14="http://schemas.microsoft.com/office/drawing/2010/main" val="0"/>
              </a:ext>
            </a:extLst>
          </a:blip>
          <a:srcRect l="5072" t="13465" r="10765" b="13113"/>
          <a:stretch/>
        </p:blipFill>
        <p:spPr>
          <a:xfrm>
            <a:off x="4061966" y="1977136"/>
            <a:ext cx="3600000" cy="2700000"/>
          </a:xfrm>
          <a:prstGeom prst="rect">
            <a:avLst/>
          </a:prstGeom>
        </p:spPr>
      </p:pic>
      <p:sp>
        <p:nvSpPr>
          <p:cNvPr id="10" name="TextBox 3">
            <a:extLst>
              <a:ext uri="{FF2B5EF4-FFF2-40B4-BE49-F238E27FC236}">
                <a16:creationId xmlns:a16="http://schemas.microsoft.com/office/drawing/2014/main" id="{275A409A-6F75-4C7E-BD39-B88C3C6BFE52}"/>
              </a:ext>
            </a:extLst>
          </p:cNvPr>
          <p:cNvSpPr txBox="1"/>
          <p:nvPr/>
        </p:nvSpPr>
        <p:spPr>
          <a:xfrm>
            <a:off x="4525508" y="4951758"/>
            <a:ext cx="32499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800" dirty="0"/>
          </a:p>
          <a:p>
            <a:pPr algn="ctr"/>
            <a:r>
              <a:rPr lang="en-US" sz="1800" dirty="0"/>
              <a:t>QPU time = O(N)</a:t>
            </a:r>
          </a:p>
          <a:p>
            <a:pPr algn="ctr"/>
            <a:r>
              <a:rPr lang="en-US" sz="1800" dirty="0"/>
              <a:t>R2 = </a:t>
            </a:r>
            <a:r>
              <a:rPr lang="en-US" sz="1800" dirty="0">
                <a:solidFill>
                  <a:srgbClr val="92D050"/>
                </a:solidFill>
              </a:rPr>
              <a:t>0.8575</a:t>
            </a:r>
          </a:p>
        </p:txBody>
      </p:sp>
      <p:sp>
        <p:nvSpPr>
          <p:cNvPr id="12" name="TextBox 3">
            <a:extLst>
              <a:ext uri="{FF2B5EF4-FFF2-40B4-BE49-F238E27FC236}">
                <a16:creationId xmlns:a16="http://schemas.microsoft.com/office/drawing/2014/main" id="{6DEAE83E-A495-4DEF-A2D2-A690FC999A45}"/>
              </a:ext>
            </a:extLst>
          </p:cNvPr>
          <p:cNvSpPr txBox="1"/>
          <p:nvPr/>
        </p:nvSpPr>
        <p:spPr>
          <a:xfrm>
            <a:off x="521923" y="5231112"/>
            <a:ext cx="32499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t>QPU time = O(log(N))</a:t>
            </a:r>
          </a:p>
          <a:p>
            <a:pPr algn="ctr"/>
            <a:r>
              <a:rPr lang="en-US" sz="1800" dirty="0"/>
              <a:t>R2 = 0.6113</a:t>
            </a:r>
            <a:endParaRPr lang="en-US" dirty="0"/>
          </a:p>
        </p:txBody>
      </p:sp>
      <p:sp>
        <p:nvSpPr>
          <p:cNvPr id="13" name="TextBox 3">
            <a:extLst>
              <a:ext uri="{FF2B5EF4-FFF2-40B4-BE49-F238E27FC236}">
                <a16:creationId xmlns:a16="http://schemas.microsoft.com/office/drawing/2014/main" id="{C6F306D2-52FC-420E-8E76-809C00E3E7A5}"/>
              </a:ext>
            </a:extLst>
          </p:cNvPr>
          <p:cNvSpPr txBox="1"/>
          <p:nvPr/>
        </p:nvSpPr>
        <p:spPr>
          <a:xfrm>
            <a:off x="8529093" y="5178997"/>
            <a:ext cx="32499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t>QPU time = O(sqrt(N))</a:t>
            </a:r>
          </a:p>
          <a:p>
            <a:pPr algn="ctr"/>
            <a:r>
              <a:rPr lang="en-US" sz="1800" dirty="0"/>
              <a:t>R2 = 0.7914</a:t>
            </a:r>
          </a:p>
        </p:txBody>
      </p:sp>
      <p:pic>
        <p:nvPicPr>
          <p:cNvPr id="17" name="Immagine 16">
            <a:extLst>
              <a:ext uri="{FF2B5EF4-FFF2-40B4-BE49-F238E27FC236}">
                <a16:creationId xmlns:a16="http://schemas.microsoft.com/office/drawing/2014/main" id="{2E6594EC-5A8C-580A-D7B6-DF9ADF4D4BD5}"/>
              </a:ext>
            </a:extLst>
          </p:cNvPr>
          <p:cNvPicPr preferRelativeResize="0">
            <a:picLocks/>
          </p:cNvPicPr>
          <p:nvPr/>
        </p:nvPicPr>
        <p:blipFill rotWithShape="1">
          <a:blip r:embed="rId4" cstate="print">
            <a:extLst>
              <a:ext uri="{28A0092B-C50C-407E-A947-70E740481C1C}">
                <a14:useLocalDpi xmlns:a14="http://schemas.microsoft.com/office/drawing/2010/main" val="0"/>
              </a:ext>
            </a:extLst>
          </a:blip>
          <a:srcRect l="8829" t="15335" r="11290" b="18272"/>
          <a:stretch/>
        </p:blipFill>
        <p:spPr>
          <a:xfrm>
            <a:off x="7979664" y="1988573"/>
            <a:ext cx="3600000" cy="2700000"/>
          </a:xfrm>
          <a:prstGeom prst="rect">
            <a:avLst/>
          </a:prstGeom>
        </p:spPr>
      </p:pic>
      <p:pic>
        <p:nvPicPr>
          <p:cNvPr id="15" name="Immagine 14">
            <a:extLst>
              <a:ext uri="{FF2B5EF4-FFF2-40B4-BE49-F238E27FC236}">
                <a16:creationId xmlns:a16="http://schemas.microsoft.com/office/drawing/2014/main" id="{9662B779-AA8C-A683-C1BF-90FC6743FCF1}"/>
              </a:ext>
            </a:extLst>
          </p:cNvPr>
          <p:cNvPicPr preferRelativeResize="0">
            <a:picLocks/>
          </p:cNvPicPr>
          <p:nvPr/>
        </p:nvPicPr>
        <p:blipFill rotWithShape="1">
          <a:blip r:embed="rId5" cstate="print">
            <a:extLst>
              <a:ext uri="{28A0092B-C50C-407E-A947-70E740481C1C}">
                <a14:useLocalDpi xmlns:a14="http://schemas.microsoft.com/office/drawing/2010/main" val="0"/>
              </a:ext>
            </a:extLst>
          </a:blip>
          <a:srcRect l="8384" t="13980" r="12475" b="18266"/>
          <a:stretch/>
        </p:blipFill>
        <p:spPr>
          <a:xfrm>
            <a:off x="274320" y="1975104"/>
            <a:ext cx="3600000" cy="2700000"/>
          </a:xfrm>
          <a:prstGeom prst="rect">
            <a:avLst/>
          </a:prstGeom>
        </p:spPr>
      </p:pic>
    </p:spTree>
    <p:extLst>
      <p:ext uri="{BB962C8B-B14F-4D97-AF65-F5344CB8AC3E}">
        <p14:creationId xmlns:p14="http://schemas.microsoft.com/office/powerpoint/2010/main" val="367911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557C4B-BADF-45D3-A3EC-857C4CE7B7AD}"/>
              </a:ext>
            </a:extLst>
          </p:cNvPr>
          <p:cNvSpPr>
            <a:spLocks noGrp="1"/>
          </p:cNvSpPr>
          <p:nvPr>
            <p:ph type="title"/>
          </p:nvPr>
        </p:nvSpPr>
        <p:spPr/>
        <p:txBody>
          <a:bodyPr/>
          <a:lstStyle/>
          <a:p>
            <a:r>
              <a:rPr lang="it-IT" err="1"/>
              <a:t>Advantage</a:t>
            </a:r>
            <a:r>
              <a:rPr lang="it-IT"/>
              <a:t> time </a:t>
            </a:r>
            <a:r>
              <a:rPr lang="it-IT" err="1"/>
              <a:t>complexity</a:t>
            </a:r>
            <a:r>
              <a:rPr lang="it-IT"/>
              <a:t>: time </a:t>
            </a:r>
            <a:r>
              <a:rPr lang="it-IT" err="1"/>
              <a:t>mean</a:t>
            </a:r>
            <a:endParaRPr lang="it-IT"/>
          </a:p>
        </p:txBody>
      </p:sp>
      <p:sp>
        <p:nvSpPr>
          <p:cNvPr id="3" name="Segnaposto piè di pagina 2">
            <a:extLst>
              <a:ext uri="{FF2B5EF4-FFF2-40B4-BE49-F238E27FC236}">
                <a16:creationId xmlns:a16="http://schemas.microsoft.com/office/drawing/2014/main" id="{AB7E9F92-E772-421B-8D99-4D67F94AF0E5}"/>
              </a:ext>
            </a:extLst>
          </p:cNvPr>
          <p:cNvSpPr>
            <a:spLocks noGrp="1"/>
          </p:cNvSpPr>
          <p:nvPr>
            <p:ph type="ftr" sz="quarter" idx="11"/>
          </p:nvPr>
        </p:nvSpPr>
        <p:spPr>
          <a:xfrm>
            <a:off x="3453501" y="6356352"/>
            <a:ext cx="5752412" cy="365125"/>
          </a:xfrm>
        </p:spPr>
        <p:txBody>
          <a:bodyPr/>
          <a:lstStyle/>
          <a:p>
            <a:pPr rtl="0"/>
            <a:r>
              <a:rPr lang="it-IT"/>
              <a:t>Sorrentino, Tonnarelli, Venere - Computer Science and Engineering, Politecnico di Milano</a:t>
            </a:r>
          </a:p>
        </p:txBody>
      </p:sp>
      <p:pic>
        <p:nvPicPr>
          <p:cNvPr id="5" name="Immagine 4">
            <a:extLst>
              <a:ext uri="{FF2B5EF4-FFF2-40B4-BE49-F238E27FC236}">
                <a16:creationId xmlns:a16="http://schemas.microsoft.com/office/drawing/2014/main" id="{DA81EF31-15D9-433E-9DEB-8A1412BA6D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452" y="1271543"/>
            <a:ext cx="5312097" cy="4633957"/>
          </a:xfrm>
          <a:prstGeom prst="rect">
            <a:avLst/>
          </a:prstGeom>
        </p:spPr>
      </p:pic>
      <p:sp>
        <p:nvSpPr>
          <p:cNvPr id="6" name="TextBox 3">
            <a:extLst>
              <a:ext uri="{FF2B5EF4-FFF2-40B4-BE49-F238E27FC236}">
                <a16:creationId xmlns:a16="http://schemas.microsoft.com/office/drawing/2014/main" id="{EFDD9510-1650-4D86-B8EF-E55C85DB5141}"/>
              </a:ext>
            </a:extLst>
          </p:cNvPr>
          <p:cNvSpPr txBox="1"/>
          <p:nvPr/>
        </p:nvSpPr>
        <p:spPr>
          <a:xfrm>
            <a:off x="440960" y="5536168"/>
            <a:ext cx="63105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t>QPU mean time, in milliseconds, required to compute N subsets</a:t>
            </a:r>
            <a:endParaRPr lang="en-US"/>
          </a:p>
        </p:txBody>
      </p:sp>
      <p:sp>
        <p:nvSpPr>
          <p:cNvPr id="8" name="TextBox 5">
            <a:extLst>
              <a:ext uri="{FF2B5EF4-FFF2-40B4-BE49-F238E27FC236}">
                <a16:creationId xmlns:a16="http://schemas.microsoft.com/office/drawing/2014/main" id="{360C89DE-5896-4F04-9410-2A33C8FC1F3E}"/>
              </a:ext>
            </a:extLst>
          </p:cNvPr>
          <p:cNvSpPr txBox="1"/>
          <p:nvPr/>
        </p:nvSpPr>
        <p:spPr>
          <a:xfrm>
            <a:off x="6312026" y="1809224"/>
            <a:ext cx="5422774"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 this plot the mean QPU time is shown.</a:t>
            </a:r>
          </a:p>
          <a:p>
            <a:r>
              <a:rPr lang="en-US">
                <a:cs typeface="Calibri"/>
              </a:rPr>
              <a:t>The mean time for advantage increases with a slower pace than 2000Q, and in general it results to be quite regular, even though noise is present.</a:t>
            </a:r>
          </a:p>
        </p:txBody>
      </p:sp>
    </p:spTree>
    <p:extLst>
      <p:ext uri="{BB962C8B-B14F-4D97-AF65-F5344CB8AC3E}">
        <p14:creationId xmlns:p14="http://schemas.microsoft.com/office/powerpoint/2010/main" val="251485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557C4B-BADF-45D3-A3EC-857C4CE7B7AD}"/>
              </a:ext>
            </a:extLst>
          </p:cNvPr>
          <p:cNvSpPr>
            <a:spLocks noGrp="1"/>
          </p:cNvSpPr>
          <p:nvPr>
            <p:ph type="title"/>
          </p:nvPr>
        </p:nvSpPr>
        <p:spPr/>
        <p:txBody>
          <a:bodyPr/>
          <a:lstStyle/>
          <a:p>
            <a:r>
              <a:rPr lang="it-IT" err="1"/>
              <a:t>Advantage</a:t>
            </a:r>
            <a:r>
              <a:rPr lang="it-IT"/>
              <a:t> time </a:t>
            </a:r>
            <a:r>
              <a:rPr lang="it-IT" err="1"/>
              <a:t>complexity</a:t>
            </a:r>
            <a:r>
              <a:rPr lang="it-IT"/>
              <a:t>: time </a:t>
            </a:r>
            <a:r>
              <a:rPr lang="it-IT" err="1"/>
              <a:t>variance</a:t>
            </a:r>
            <a:endParaRPr lang="it-IT"/>
          </a:p>
        </p:txBody>
      </p:sp>
      <p:sp>
        <p:nvSpPr>
          <p:cNvPr id="3" name="Segnaposto piè di pagina 2">
            <a:extLst>
              <a:ext uri="{FF2B5EF4-FFF2-40B4-BE49-F238E27FC236}">
                <a16:creationId xmlns:a16="http://schemas.microsoft.com/office/drawing/2014/main" id="{AB7E9F92-E772-421B-8D99-4D67F94AF0E5}"/>
              </a:ext>
            </a:extLst>
          </p:cNvPr>
          <p:cNvSpPr>
            <a:spLocks noGrp="1"/>
          </p:cNvSpPr>
          <p:nvPr>
            <p:ph type="ftr" sz="quarter" idx="11"/>
          </p:nvPr>
        </p:nvSpPr>
        <p:spPr>
          <a:xfrm>
            <a:off x="3453500" y="6356352"/>
            <a:ext cx="5728599" cy="365125"/>
          </a:xfrm>
        </p:spPr>
        <p:txBody>
          <a:bodyPr/>
          <a:lstStyle/>
          <a:p>
            <a:pPr rtl="0"/>
            <a:r>
              <a:rPr lang="it-IT"/>
              <a:t>Sorrentino, Tonnarelli, Venere - Computer Science and Engineering, Politecnico di Milano</a:t>
            </a:r>
          </a:p>
        </p:txBody>
      </p:sp>
      <p:pic>
        <p:nvPicPr>
          <p:cNvPr id="7" name="Immagine 6">
            <a:extLst>
              <a:ext uri="{FF2B5EF4-FFF2-40B4-BE49-F238E27FC236}">
                <a16:creationId xmlns:a16="http://schemas.microsoft.com/office/drawing/2014/main" id="{F2E58FE1-A6B1-2420-F44F-A335052AD7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912" y="1344930"/>
            <a:ext cx="4976836" cy="4341495"/>
          </a:xfrm>
          <a:prstGeom prst="rect">
            <a:avLst/>
          </a:prstGeom>
        </p:spPr>
      </p:pic>
      <p:sp>
        <p:nvSpPr>
          <p:cNvPr id="6" name="TextBox 3">
            <a:extLst>
              <a:ext uri="{FF2B5EF4-FFF2-40B4-BE49-F238E27FC236}">
                <a16:creationId xmlns:a16="http://schemas.microsoft.com/office/drawing/2014/main" id="{A9FD9DC1-0190-40A0-B80D-6480F293EDD2}"/>
              </a:ext>
            </a:extLst>
          </p:cNvPr>
          <p:cNvSpPr txBox="1"/>
          <p:nvPr/>
        </p:nvSpPr>
        <p:spPr>
          <a:xfrm>
            <a:off x="88535" y="5403017"/>
            <a:ext cx="65599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t>Variance of QPU time in milliseconds</a:t>
            </a:r>
            <a:endParaRPr lang="en-US"/>
          </a:p>
        </p:txBody>
      </p:sp>
      <p:sp>
        <p:nvSpPr>
          <p:cNvPr id="8" name="TextBox 5">
            <a:extLst>
              <a:ext uri="{FF2B5EF4-FFF2-40B4-BE49-F238E27FC236}">
                <a16:creationId xmlns:a16="http://schemas.microsoft.com/office/drawing/2014/main" id="{80369C5A-4AC8-4998-A19A-910AC33EF9C8}"/>
              </a:ext>
            </a:extLst>
          </p:cNvPr>
          <p:cNvSpPr txBox="1"/>
          <p:nvPr/>
        </p:nvSpPr>
        <p:spPr>
          <a:xfrm>
            <a:off x="5972138" y="1928286"/>
            <a:ext cx="560724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 this plot the variance of the QPU time is shown.</a:t>
            </a:r>
          </a:p>
          <a:p>
            <a:r>
              <a:rPr lang="en-US"/>
              <a:t>As it can be noticed, variance increases with the number of subsets, and in general its trends is very irregular.</a:t>
            </a:r>
          </a:p>
        </p:txBody>
      </p:sp>
    </p:spTree>
    <p:extLst>
      <p:ext uri="{BB962C8B-B14F-4D97-AF65-F5344CB8AC3E}">
        <p14:creationId xmlns:p14="http://schemas.microsoft.com/office/powerpoint/2010/main" val="294996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4A446F-AA76-4C21-9EF7-E090A0A7338E}"/>
              </a:ext>
            </a:extLst>
          </p:cNvPr>
          <p:cNvSpPr>
            <a:spLocks noGrp="1"/>
          </p:cNvSpPr>
          <p:nvPr>
            <p:ph type="title"/>
          </p:nvPr>
        </p:nvSpPr>
        <p:spPr/>
        <p:txBody>
          <a:bodyPr/>
          <a:lstStyle/>
          <a:p>
            <a:r>
              <a:rPr lang="it-IT"/>
              <a:t>ADVANTAGE: Maximum and minimum energy</a:t>
            </a:r>
          </a:p>
        </p:txBody>
      </p:sp>
      <p:sp>
        <p:nvSpPr>
          <p:cNvPr id="3" name="Segnaposto piè di pagina 2">
            <a:extLst>
              <a:ext uri="{FF2B5EF4-FFF2-40B4-BE49-F238E27FC236}">
                <a16:creationId xmlns:a16="http://schemas.microsoft.com/office/drawing/2014/main" id="{8909EEFD-94EC-4711-93DA-7B200F908893}"/>
              </a:ext>
            </a:extLst>
          </p:cNvPr>
          <p:cNvSpPr>
            <a:spLocks noGrp="1"/>
          </p:cNvSpPr>
          <p:nvPr>
            <p:ph type="ftr" sz="quarter" idx="11"/>
          </p:nvPr>
        </p:nvSpPr>
        <p:spPr>
          <a:xfrm>
            <a:off x="3453501" y="6356352"/>
            <a:ext cx="5904812" cy="365125"/>
          </a:xfrm>
        </p:spPr>
        <p:txBody>
          <a:bodyPr/>
          <a:lstStyle/>
          <a:p>
            <a:pPr rtl="0"/>
            <a:r>
              <a:rPr lang="it-IT"/>
              <a:t>Sorrentino, Tonnarelli, Venere - Computer Science and Engineering, Politecnico di Milano</a:t>
            </a:r>
          </a:p>
        </p:txBody>
      </p:sp>
      <p:sp>
        <p:nvSpPr>
          <p:cNvPr id="8" name="TextBox 5">
            <a:extLst>
              <a:ext uri="{FF2B5EF4-FFF2-40B4-BE49-F238E27FC236}">
                <a16:creationId xmlns:a16="http://schemas.microsoft.com/office/drawing/2014/main" id="{89393760-15D6-4213-B729-C761536FAA02}"/>
              </a:ext>
            </a:extLst>
          </p:cNvPr>
          <p:cNvSpPr txBox="1"/>
          <p:nvPr/>
        </p:nvSpPr>
        <p:spPr>
          <a:xfrm>
            <a:off x="5148066" y="1619387"/>
            <a:ext cx="631987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first plot shows the values for </a:t>
            </a:r>
            <a:r>
              <a:rPr lang="en-US">
                <a:solidFill>
                  <a:srgbClr val="FF0000"/>
                </a:solidFill>
              </a:rPr>
              <a:t>maximum</a:t>
            </a:r>
            <a:r>
              <a:rPr lang="en-US"/>
              <a:t> and </a:t>
            </a:r>
            <a:r>
              <a:rPr lang="en-US">
                <a:solidFill>
                  <a:srgbClr val="00B050"/>
                </a:solidFill>
              </a:rPr>
              <a:t>minimum</a:t>
            </a:r>
            <a:r>
              <a:rPr lang="en-US"/>
              <a:t> energy obtained during the experiments of advantage.</a:t>
            </a:r>
          </a:p>
        </p:txBody>
      </p:sp>
      <p:sp>
        <p:nvSpPr>
          <p:cNvPr id="10" name="TextBox 5">
            <a:extLst>
              <a:ext uri="{FF2B5EF4-FFF2-40B4-BE49-F238E27FC236}">
                <a16:creationId xmlns:a16="http://schemas.microsoft.com/office/drawing/2014/main" id="{E0235420-7958-427E-9855-23FC8646CA47}"/>
              </a:ext>
            </a:extLst>
          </p:cNvPr>
          <p:cNvSpPr txBox="1"/>
          <p:nvPr/>
        </p:nvSpPr>
        <p:spPr>
          <a:xfrm>
            <a:off x="8424666" y="3429000"/>
            <a:ext cx="395942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second plot shows the mean values for </a:t>
            </a:r>
            <a:r>
              <a:rPr lang="en-US">
                <a:solidFill>
                  <a:srgbClr val="FF0000"/>
                </a:solidFill>
              </a:rPr>
              <a:t>maximum</a:t>
            </a:r>
            <a:r>
              <a:rPr lang="en-US"/>
              <a:t> and </a:t>
            </a:r>
            <a:r>
              <a:rPr lang="en-US">
                <a:solidFill>
                  <a:srgbClr val="00B050"/>
                </a:solidFill>
              </a:rPr>
              <a:t>minimum</a:t>
            </a:r>
            <a:r>
              <a:rPr lang="en-US"/>
              <a:t> energy.</a:t>
            </a:r>
          </a:p>
        </p:txBody>
      </p:sp>
      <p:pic>
        <p:nvPicPr>
          <p:cNvPr id="9" name="Immagine 8">
            <a:extLst>
              <a:ext uri="{FF2B5EF4-FFF2-40B4-BE49-F238E27FC236}">
                <a16:creationId xmlns:a16="http://schemas.microsoft.com/office/drawing/2014/main" id="{A33ECB2C-5F54-02F2-D3BA-EF73A947B4B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216" t="12078" r="12781" b="17572"/>
          <a:stretch/>
        </p:blipFill>
        <p:spPr>
          <a:xfrm>
            <a:off x="999744" y="1792224"/>
            <a:ext cx="3480816" cy="2670048"/>
          </a:xfrm>
          <a:prstGeom prst="rect">
            <a:avLst/>
          </a:prstGeom>
        </p:spPr>
      </p:pic>
      <p:pic>
        <p:nvPicPr>
          <p:cNvPr id="11" name="Immagine 10">
            <a:extLst>
              <a:ext uri="{FF2B5EF4-FFF2-40B4-BE49-F238E27FC236}">
                <a16:creationId xmlns:a16="http://schemas.microsoft.com/office/drawing/2014/main" id="{883E4389-61BA-B053-241A-F03B3E0B10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43" t="12688" r="12009" b="16972"/>
          <a:stretch/>
        </p:blipFill>
        <p:spPr>
          <a:xfrm>
            <a:off x="4480559" y="3310128"/>
            <a:ext cx="3560065" cy="2718816"/>
          </a:xfrm>
          <a:prstGeom prst="rect">
            <a:avLst/>
          </a:prstGeom>
        </p:spPr>
      </p:pic>
    </p:spTree>
    <p:extLst>
      <p:ext uri="{BB962C8B-B14F-4D97-AF65-F5344CB8AC3E}">
        <p14:creationId xmlns:p14="http://schemas.microsoft.com/office/powerpoint/2010/main" val="58023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5A5EC1-AE47-4C9C-BCB1-72B10AC2288A}"/>
              </a:ext>
            </a:extLst>
          </p:cNvPr>
          <p:cNvSpPr>
            <a:spLocks noGrp="1"/>
          </p:cNvSpPr>
          <p:nvPr>
            <p:ph type="title"/>
          </p:nvPr>
        </p:nvSpPr>
        <p:spPr>
          <a:xfrm>
            <a:off x="1218883" y="274638"/>
            <a:ext cx="10360501" cy="1045280"/>
          </a:xfrm>
        </p:spPr>
        <p:txBody>
          <a:bodyPr/>
          <a:lstStyle/>
          <a:p>
            <a:r>
              <a:rPr lang="it-IT" err="1"/>
              <a:t>Advantage</a:t>
            </a:r>
            <a:r>
              <a:rPr lang="it-IT"/>
              <a:t> plot and </a:t>
            </a:r>
            <a:r>
              <a:rPr lang="it-IT" err="1"/>
              <a:t>results</a:t>
            </a:r>
            <a:r>
              <a:rPr lang="it-IT"/>
              <a:t>: </a:t>
            </a:r>
            <a:r>
              <a:rPr lang="it-IT" err="1"/>
              <a:t>space</a:t>
            </a:r>
            <a:r>
              <a:rPr lang="it-IT"/>
              <a:t> </a:t>
            </a:r>
            <a:r>
              <a:rPr lang="it-IT" err="1"/>
              <a:t>complexity</a:t>
            </a:r>
            <a:endParaRPr lang="it-IT">
              <a:cs typeface="Calibri"/>
            </a:endParaRPr>
          </a:p>
        </p:txBody>
      </p:sp>
      <p:sp>
        <p:nvSpPr>
          <p:cNvPr id="16" name="Footer Placeholder 15">
            <a:extLst>
              <a:ext uri="{FF2B5EF4-FFF2-40B4-BE49-F238E27FC236}">
                <a16:creationId xmlns:a16="http://schemas.microsoft.com/office/drawing/2014/main" id="{E3603584-79A6-89E5-8F7C-7BDFEB92F882}"/>
              </a:ext>
            </a:extLst>
          </p:cNvPr>
          <p:cNvSpPr>
            <a:spLocks noGrp="1"/>
          </p:cNvSpPr>
          <p:nvPr>
            <p:ph type="ftr" sz="quarter" idx="11"/>
          </p:nvPr>
        </p:nvSpPr>
        <p:spPr>
          <a:xfrm>
            <a:off x="3453500" y="6356352"/>
            <a:ext cx="6025287" cy="365125"/>
          </a:xfrm>
        </p:spPr>
        <p:txBody>
          <a:bodyPr/>
          <a:lstStyle/>
          <a:p>
            <a:r>
              <a:rPr lang="en-US"/>
              <a:t>Sorrentino, Tonnarelli, Venere - Computer Science and Engineering, </a:t>
            </a:r>
            <a:r>
              <a:rPr lang="en-US" err="1"/>
              <a:t>Politecnico</a:t>
            </a:r>
            <a:r>
              <a:rPr lang="en-US"/>
              <a:t> di Milano</a:t>
            </a:r>
          </a:p>
        </p:txBody>
      </p:sp>
      <p:pic>
        <p:nvPicPr>
          <p:cNvPr id="8" name="Immagine 7">
            <a:extLst>
              <a:ext uri="{FF2B5EF4-FFF2-40B4-BE49-F238E27FC236}">
                <a16:creationId xmlns:a16="http://schemas.microsoft.com/office/drawing/2014/main" id="{050B773B-B131-46E8-A6ED-0C961FDDFCC2}"/>
              </a:ext>
            </a:extLst>
          </p:cNvPr>
          <p:cNvPicPr>
            <a:picLocks/>
          </p:cNvPicPr>
          <p:nvPr/>
        </p:nvPicPr>
        <p:blipFill>
          <a:blip r:embed="rId2"/>
          <a:stretch>
            <a:fillRect/>
          </a:stretch>
        </p:blipFill>
        <p:spPr>
          <a:xfrm>
            <a:off x="863860" y="1438394"/>
            <a:ext cx="2628000" cy="2520000"/>
          </a:xfrm>
          <a:prstGeom prst="rect">
            <a:avLst/>
          </a:prstGeom>
        </p:spPr>
      </p:pic>
      <p:sp>
        <p:nvSpPr>
          <p:cNvPr id="14" name="TextBox 4">
            <a:extLst>
              <a:ext uri="{FF2B5EF4-FFF2-40B4-BE49-F238E27FC236}">
                <a16:creationId xmlns:a16="http://schemas.microsoft.com/office/drawing/2014/main" id="{D3F26637-F678-4F4E-985D-B0504FE67767}"/>
              </a:ext>
            </a:extLst>
          </p:cNvPr>
          <p:cNvSpPr txBox="1"/>
          <p:nvPr/>
        </p:nvSpPr>
        <p:spPr>
          <a:xfrm>
            <a:off x="808709" y="4085366"/>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 = 10</a:t>
            </a:r>
            <a:endParaRPr lang="en-US"/>
          </a:p>
          <a:p>
            <a:r>
              <a:rPr lang="en-US"/>
              <a:t>max chain length: 2</a:t>
            </a:r>
          </a:p>
          <a:p>
            <a:r>
              <a:rPr lang="en-US">
                <a:cs typeface="Calibri"/>
              </a:rPr>
              <a:t>chain strength = 100.40</a:t>
            </a:r>
          </a:p>
          <a:p>
            <a:r>
              <a:rPr lang="en-US">
                <a:cs typeface="Calibri"/>
              </a:rPr>
              <a:t>physical qubits = 16</a:t>
            </a:r>
          </a:p>
        </p:txBody>
      </p:sp>
      <p:sp>
        <p:nvSpPr>
          <p:cNvPr id="17" name="TextBox 4">
            <a:extLst>
              <a:ext uri="{FF2B5EF4-FFF2-40B4-BE49-F238E27FC236}">
                <a16:creationId xmlns:a16="http://schemas.microsoft.com/office/drawing/2014/main" id="{5EB9C36A-CAB2-49AA-B595-955E96BF51A9}"/>
              </a:ext>
            </a:extLst>
          </p:cNvPr>
          <p:cNvSpPr txBox="1"/>
          <p:nvPr/>
        </p:nvSpPr>
        <p:spPr>
          <a:xfrm>
            <a:off x="4723145" y="4065819"/>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 = 40</a:t>
            </a:r>
            <a:endParaRPr lang="en-US"/>
          </a:p>
          <a:p>
            <a:r>
              <a:rPr lang="en-US"/>
              <a:t>max chain length: 7</a:t>
            </a:r>
          </a:p>
          <a:p>
            <a:r>
              <a:rPr lang="en-US">
                <a:cs typeface="Calibri"/>
              </a:rPr>
              <a:t>chain strength = 114.09</a:t>
            </a:r>
          </a:p>
          <a:p>
            <a:r>
              <a:rPr lang="en-US">
                <a:cs typeface="Calibri"/>
              </a:rPr>
              <a:t>physical qubits = 206</a:t>
            </a:r>
          </a:p>
        </p:txBody>
      </p:sp>
      <p:sp>
        <p:nvSpPr>
          <p:cNvPr id="18" name="TextBox 4">
            <a:extLst>
              <a:ext uri="{FF2B5EF4-FFF2-40B4-BE49-F238E27FC236}">
                <a16:creationId xmlns:a16="http://schemas.microsoft.com/office/drawing/2014/main" id="{E9FFFA18-5BEA-4725-9411-DED682232A56}"/>
              </a:ext>
            </a:extLst>
          </p:cNvPr>
          <p:cNvSpPr txBox="1"/>
          <p:nvPr/>
        </p:nvSpPr>
        <p:spPr>
          <a:xfrm>
            <a:off x="8721582" y="4085650"/>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 = 70</a:t>
            </a:r>
            <a:endParaRPr lang="en-US"/>
          </a:p>
          <a:p>
            <a:r>
              <a:rPr lang="en-US"/>
              <a:t>max chain length: 11</a:t>
            </a:r>
          </a:p>
          <a:p>
            <a:r>
              <a:rPr lang="en-US">
                <a:cs typeface="Calibri"/>
              </a:rPr>
              <a:t>chain strength = 1839.19</a:t>
            </a:r>
          </a:p>
          <a:p>
            <a:r>
              <a:rPr lang="en-US">
                <a:cs typeface="Calibri"/>
              </a:rPr>
              <a:t>physical qubits = 553</a:t>
            </a:r>
          </a:p>
        </p:txBody>
      </p:sp>
      <p:pic>
        <p:nvPicPr>
          <p:cNvPr id="10" name="Immagine 9">
            <a:extLst>
              <a:ext uri="{FF2B5EF4-FFF2-40B4-BE49-F238E27FC236}">
                <a16:creationId xmlns:a16="http://schemas.microsoft.com/office/drawing/2014/main" id="{E870595F-11C1-4230-89A9-735180FC3F6F}"/>
              </a:ext>
            </a:extLst>
          </p:cNvPr>
          <p:cNvPicPr>
            <a:picLocks/>
          </p:cNvPicPr>
          <p:nvPr/>
        </p:nvPicPr>
        <p:blipFill rotWithShape="1">
          <a:blip r:embed="rId3"/>
          <a:srcRect t="2177" b="26978"/>
          <a:stretch/>
        </p:blipFill>
        <p:spPr>
          <a:xfrm>
            <a:off x="4807146" y="1438395"/>
            <a:ext cx="2628000" cy="2520000"/>
          </a:xfrm>
          <a:prstGeom prst="rect">
            <a:avLst/>
          </a:prstGeom>
        </p:spPr>
      </p:pic>
      <p:pic>
        <p:nvPicPr>
          <p:cNvPr id="20" name="Immagine 19">
            <a:extLst>
              <a:ext uri="{FF2B5EF4-FFF2-40B4-BE49-F238E27FC236}">
                <a16:creationId xmlns:a16="http://schemas.microsoft.com/office/drawing/2014/main" id="{230506F2-147B-44D5-9571-0798C6E3C0E0}"/>
              </a:ext>
            </a:extLst>
          </p:cNvPr>
          <p:cNvPicPr>
            <a:picLocks/>
          </p:cNvPicPr>
          <p:nvPr/>
        </p:nvPicPr>
        <p:blipFill>
          <a:blip r:embed="rId4"/>
          <a:stretch>
            <a:fillRect/>
          </a:stretch>
        </p:blipFill>
        <p:spPr>
          <a:xfrm>
            <a:off x="8711044" y="1438394"/>
            <a:ext cx="2628000" cy="2520000"/>
          </a:xfrm>
          <a:prstGeom prst="rect">
            <a:avLst/>
          </a:prstGeom>
        </p:spPr>
      </p:pic>
      <p:sp>
        <p:nvSpPr>
          <p:cNvPr id="21" name="TextBox 4">
            <a:extLst>
              <a:ext uri="{FF2B5EF4-FFF2-40B4-BE49-F238E27FC236}">
                <a16:creationId xmlns:a16="http://schemas.microsoft.com/office/drawing/2014/main" id="{066D3797-D561-4E38-B9C6-1316106F1653}"/>
              </a:ext>
            </a:extLst>
          </p:cNvPr>
          <p:cNvSpPr txBox="1"/>
          <p:nvPr/>
        </p:nvSpPr>
        <p:spPr>
          <a:xfrm>
            <a:off x="3651869" y="5765083"/>
            <a:ext cx="56285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 of chain breaks for these experiments: 0</a:t>
            </a:r>
          </a:p>
        </p:txBody>
      </p:sp>
    </p:spTree>
    <p:extLst>
      <p:ext uri="{BB962C8B-B14F-4D97-AF65-F5344CB8AC3E}">
        <p14:creationId xmlns:p14="http://schemas.microsoft.com/office/powerpoint/2010/main" val="70698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5A5EC1-AE47-4C9C-BCB1-72B10AC2288A}"/>
              </a:ext>
            </a:extLst>
          </p:cNvPr>
          <p:cNvSpPr>
            <a:spLocks noGrp="1"/>
          </p:cNvSpPr>
          <p:nvPr>
            <p:ph type="title"/>
          </p:nvPr>
        </p:nvSpPr>
        <p:spPr>
          <a:xfrm>
            <a:off x="1218883" y="274637"/>
            <a:ext cx="10360501" cy="806740"/>
          </a:xfrm>
        </p:spPr>
        <p:txBody>
          <a:bodyPr>
            <a:normAutofit/>
          </a:bodyPr>
          <a:lstStyle/>
          <a:p>
            <a:r>
              <a:rPr lang="it-IT" err="1"/>
              <a:t>Advantage</a:t>
            </a:r>
            <a:r>
              <a:rPr lang="it-IT"/>
              <a:t> plot and </a:t>
            </a:r>
            <a:r>
              <a:rPr lang="it-IT" err="1"/>
              <a:t>results</a:t>
            </a:r>
            <a:r>
              <a:rPr lang="it-IT"/>
              <a:t>: </a:t>
            </a:r>
            <a:r>
              <a:rPr lang="it-IT" err="1"/>
              <a:t>space</a:t>
            </a:r>
            <a:r>
              <a:rPr lang="it-IT"/>
              <a:t> </a:t>
            </a:r>
            <a:r>
              <a:rPr lang="it-IT" err="1"/>
              <a:t>complexity</a:t>
            </a:r>
            <a:endParaRPr lang="it-IT">
              <a:cs typeface="Calibri"/>
            </a:endParaRPr>
          </a:p>
        </p:txBody>
      </p:sp>
      <p:sp>
        <p:nvSpPr>
          <p:cNvPr id="9" name="Footer Placeholder 8">
            <a:extLst>
              <a:ext uri="{FF2B5EF4-FFF2-40B4-BE49-F238E27FC236}">
                <a16:creationId xmlns:a16="http://schemas.microsoft.com/office/drawing/2014/main" id="{4A99CA3E-5972-C0CB-B36A-15D4ED4C091F}"/>
              </a:ext>
            </a:extLst>
          </p:cNvPr>
          <p:cNvSpPr>
            <a:spLocks noGrp="1"/>
          </p:cNvSpPr>
          <p:nvPr>
            <p:ph type="ftr" sz="quarter" idx="11"/>
          </p:nvPr>
        </p:nvSpPr>
        <p:spPr>
          <a:xfrm>
            <a:off x="3453500" y="6356352"/>
            <a:ext cx="5737255" cy="365125"/>
          </a:xfrm>
        </p:spPr>
        <p:txBody>
          <a:bodyPr/>
          <a:lstStyle/>
          <a:p>
            <a:r>
              <a:rPr lang="en-US"/>
              <a:t>Sorrentino, Tonnarelli, Venere - Computer Science and Engineering, Politecnico di Milano</a:t>
            </a:r>
          </a:p>
        </p:txBody>
      </p:sp>
      <p:sp>
        <p:nvSpPr>
          <p:cNvPr id="10" name="TextBox 4">
            <a:extLst>
              <a:ext uri="{FF2B5EF4-FFF2-40B4-BE49-F238E27FC236}">
                <a16:creationId xmlns:a16="http://schemas.microsoft.com/office/drawing/2014/main" id="{C273455F-D7D8-43DF-8088-43B510AE2D77}"/>
              </a:ext>
            </a:extLst>
          </p:cNvPr>
          <p:cNvSpPr txBox="1"/>
          <p:nvPr/>
        </p:nvSpPr>
        <p:spPr>
          <a:xfrm>
            <a:off x="808709" y="4172829"/>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 = 100</a:t>
            </a:r>
            <a:endParaRPr lang="en-US"/>
          </a:p>
          <a:p>
            <a:r>
              <a:rPr lang="en-US"/>
              <a:t>max chain length: 19</a:t>
            </a:r>
          </a:p>
          <a:p>
            <a:r>
              <a:rPr lang="en-US">
                <a:cs typeface="Calibri"/>
              </a:rPr>
              <a:t>chain strength = 2722.51</a:t>
            </a:r>
          </a:p>
          <a:p>
            <a:r>
              <a:rPr lang="en-US">
                <a:cs typeface="Calibri"/>
              </a:rPr>
              <a:t>physical qubits = 1324</a:t>
            </a:r>
          </a:p>
        </p:txBody>
      </p:sp>
      <p:sp>
        <p:nvSpPr>
          <p:cNvPr id="11" name="TextBox 4">
            <a:extLst>
              <a:ext uri="{FF2B5EF4-FFF2-40B4-BE49-F238E27FC236}">
                <a16:creationId xmlns:a16="http://schemas.microsoft.com/office/drawing/2014/main" id="{2272A908-08E2-4BEC-9B3F-1A6369D8E030}"/>
              </a:ext>
            </a:extLst>
          </p:cNvPr>
          <p:cNvSpPr txBox="1"/>
          <p:nvPr/>
        </p:nvSpPr>
        <p:spPr>
          <a:xfrm>
            <a:off x="4773401" y="4172829"/>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 = 130</a:t>
            </a:r>
            <a:endParaRPr lang="en-US"/>
          </a:p>
          <a:p>
            <a:r>
              <a:rPr lang="en-US"/>
              <a:t>max chain length: 28</a:t>
            </a:r>
          </a:p>
          <a:p>
            <a:r>
              <a:rPr lang="en-US">
                <a:cs typeface="Calibri"/>
              </a:rPr>
              <a:t>chain strength = 3011.24</a:t>
            </a:r>
          </a:p>
          <a:p>
            <a:r>
              <a:rPr lang="en-US">
                <a:cs typeface="Calibri"/>
              </a:rPr>
              <a:t>physical qubits = 2356</a:t>
            </a:r>
          </a:p>
        </p:txBody>
      </p:sp>
      <p:sp>
        <p:nvSpPr>
          <p:cNvPr id="13" name="TextBox 4">
            <a:extLst>
              <a:ext uri="{FF2B5EF4-FFF2-40B4-BE49-F238E27FC236}">
                <a16:creationId xmlns:a16="http://schemas.microsoft.com/office/drawing/2014/main" id="{5AB36E35-640D-4289-955F-7F411801D58C}"/>
              </a:ext>
            </a:extLst>
          </p:cNvPr>
          <p:cNvSpPr txBox="1"/>
          <p:nvPr/>
        </p:nvSpPr>
        <p:spPr>
          <a:xfrm>
            <a:off x="8738093" y="4172829"/>
            <a:ext cx="32514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 = 150</a:t>
            </a:r>
            <a:endParaRPr lang="en-US"/>
          </a:p>
          <a:p>
            <a:r>
              <a:rPr lang="en-US"/>
              <a:t>max chain length: 34</a:t>
            </a:r>
          </a:p>
          <a:p>
            <a:r>
              <a:rPr lang="en-US">
                <a:cs typeface="Calibri"/>
              </a:rPr>
              <a:t>chain strength = 2350.35</a:t>
            </a:r>
          </a:p>
          <a:p>
            <a:r>
              <a:rPr lang="en-US">
                <a:cs typeface="Calibri"/>
              </a:rPr>
              <a:t>physical qubits = 3309</a:t>
            </a:r>
          </a:p>
        </p:txBody>
      </p:sp>
      <p:pic>
        <p:nvPicPr>
          <p:cNvPr id="8" name="Immagine 7">
            <a:extLst>
              <a:ext uri="{FF2B5EF4-FFF2-40B4-BE49-F238E27FC236}">
                <a16:creationId xmlns:a16="http://schemas.microsoft.com/office/drawing/2014/main" id="{7E2F124C-F1A9-453E-A583-5D2D184C141A}"/>
              </a:ext>
            </a:extLst>
          </p:cNvPr>
          <p:cNvPicPr>
            <a:picLocks/>
          </p:cNvPicPr>
          <p:nvPr/>
        </p:nvPicPr>
        <p:blipFill>
          <a:blip r:embed="rId2"/>
          <a:stretch>
            <a:fillRect/>
          </a:stretch>
        </p:blipFill>
        <p:spPr>
          <a:xfrm>
            <a:off x="808709" y="1317780"/>
            <a:ext cx="2628000" cy="2520000"/>
          </a:xfrm>
          <a:prstGeom prst="rect">
            <a:avLst/>
          </a:prstGeom>
        </p:spPr>
      </p:pic>
      <p:pic>
        <p:nvPicPr>
          <p:cNvPr id="16" name="Immagine 15">
            <a:extLst>
              <a:ext uri="{FF2B5EF4-FFF2-40B4-BE49-F238E27FC236}">
                <a16:creationId xmlns:a16="http://schemas.microsoft.com/office/drawing/2014/main" id="{2D9A47EB-23CA-4D13-AF75-43002B9E1DB8}"/>
              </a:ext>
            </a:extLst>
          </p:cNvPr>
          <p:cNvPicPr>
            <a:picLocks/>
          </p:cNvPicPr>
          <p:nvPr/>
        </p:nvPicPr>
        <p:blipFill>
          <a:blip r:embed="rId3"/>
          <a:stretch>
            <a:fillRect/>
          </a:stretch>
        </p:blipFill>
        <p:spPr>
          <a:xfrm>
            <a:off x="4867175" y="1314677"/>
            <a:ext cx="2628000" cy="2520000"/>
          </a:xfrm>
          <a:prstGeom prst="rect">
            <a:avLst/>
          </a:prstGeom>
        </p:spPr>
      </p:pic>
      <p:pic>
        <p:nvPicPr>
          <p:cNvPr id="18" name="Immagine 17">
            <a:extLst>
              <a:ext uri="{FF2B5EF4-FFF2-40B4-BE49-F238E27FC236}">
                <a16:creationId xmlns:a16="http://schemas.microsoft.com/office/drawing/2014/main" id="{5AFF546D-8529-4375-85E9-127D9C8D0356}"/>
              </a:ext>
            </a:extLst>
          </p:cNvPr>
          <p:cNvPicPr>
            <a:picLocks/>
          </p:cNvPicPr>
          <p:nvPr/>
        </p:nvPicPr>
        <p:blipFill>
          <a:blip r:embed="rId4"/>
          <a:stretch>
            <a:fillRect/>
          </a:stretch>
        </p:blipFill>
        <p:spPr>
          <a:xfrm>
            <a:off x="8738093" y="1314677"/>
            <a:ext cx="2628000" cy="2520000"/>
          </a:xfrm>
          <a:prstGeom prst="rect">
            <a:avLst/>
          </a:prstGeom>
        </p:spPr>
      </p:pic>
      <p:sp>
        <p:nvSpPr>
          <p:cNvPr id="19" name="TextBox 4">
            <a:extLst>
              <a:ext uri="{FF2B5EF4-FFF2-40B4-BE49-F238E27FC236}">
                <a16:creationId xmlns:a16="http://schemas.microsoft.com/office/drawing/2014/main" id="{CBA24762-D82B-4A8D-8E46-0DA62EA89BA8}"/>
              </a:ext>
            </a:extLst>
          </p:cNvPr>
          <p:cNvSpPr txBox="1"/>
          <p:nvPr/>
        </p:nvSpPr>
        <p:spPr>
          <a:xfrm>
            <a:off x="3658576" y="5894687"/>
            <a:ext cx="56285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 of chain breaks for these experiments: 0</a:t>
            </a:r>
          </a:p>
        </p:txBody>
      </p:sp>
    </p:spTree>
    <p:extLst>
      <p:ext uri="{BB962C8B-B14F-4D97-AF65-F5344CB8AC3E}">
        <p14:creationId xmlns:p14="http://schemas.microsoft.com/office/powerpoint/2010/main" val="227677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D49C01-3354-4621-8B6C-5CCFD6F81CD6}"/>
              </a:ext>
            </a:extLst>
          </p:cNvPr>
          <p:cNvSpPr>
            <a:spLocks noGrp="1"/>
          </p:cNvSpPr>
          <p:nvPr>
            <p:ph type="title"/>
          </p:nvPr>
        </p:nvSpPr>
        <p:spPr>
          <a:xfrm>
            <a:off x="1218883" y="274637"/>
            <a:ext cx="10360501" cy="798789"/>
          </a:xfrm>
        </p:spPr>
        <p:txBody>
          <a:bodyPr/>
          <a:lstStyle/>
          <a:p>
            <a:r>
              <a:rPr lang="it-IT"/>
              <a:t>The </a:t>
            </a:r>
            <a:r>
              <a:rPr lang="it-IT" err="1"/>
              <a:t>final</a:t>
            </a:r>
            <a:r>
              <a:rPr lang="it-IT"/>
              <a:t> </a:t>
            </a:r>
            <a:r>
              <a:rPr lang="it-IT" err="1"/>
              <a:t>result</a:t>
            </a:r>
            <a:endParaRPr lang="it-IT"/>
          </a:p>
        </p:txBody>
      </p:sp>
      <p:sp>
        <p:nvSpPr>
          <p:cNvPr id="3" name="Segnaposto piè di pagina 2">
            <a:extLst>
              <a:ext uri="{FF2B5EF4-FFF2-40B4-BE49-F238E27FC236}">
                <a16:creationId xmlns:a16="http://schemas.microsoft.com/office/drawing/2014/main" id="{F2AFD02F-728C-4368-8793-78D4AB3E39E5}"/>
              </a:ext>
            </a:extLst>
          </p:cNvPr>
          <p:cNvSpPr>
            <a:spLocks noGrp="1"/>
          </p:cNvSpPr>
          <p:nvPr>
            <p:ph type="ftr" sz="quarter" idx="11"/>
          </p:nvPr>
        </p:nvSpPr>
        <p:spPr>
          <a:xfrm>
            <a:off x="3453501" y="6356352"/>
            <a:ext cx="5757174" cy="365125"/>
          </a:xfrm>
        </p:spPr>
        <p:txBody>
          <a:bodyPr/>
          <a:lstStyle/>
          <a:p>
            <a:pPr rtl="0"/>
            <a:r>
              <a:rPr lang="it-IT"/>
              <a:t>Sorrentino, Tonnarelli, Venere - Computer Science and Engineering, Politecnico di Milano</a:t>
            </a:r>
          </a:p>
        </p:txBody>
      </p:sp>
      <p:sp>
        <p:nvSpPr>
          <p:cNvPr id="12" name="TextBox 2">
            <a:extLst>
              <a:ext uri="{FF2B5EF4-FFF2-40B4-BE49-F238E27FC236}">
                <a16:creationId xmlns:a16="http://schemas.microsoft.com/office/drawing/2014/main" id="{54C84A4B-8553-4D31-9A7A-BFE31B51E9F6}"/>
              </a:ext>
            </a:extLst>
          </p:cNvPr>
          <p:cNvSpPr txBox="1"/>
          <p:nvPr/>
        </p:nvSpPr>
        <p:spPr>
          <a:xfrm>
            <a:off x="1133889" y="1342376"/>
            <a:ext cx="10360501" cy="49552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a:cs typeface="Calibri"/>
              </a:rPr>
              <a:t>Time Complexity</a:t>
            </a:r>
          </a:p>
          <a:p>
            <a:r>
              <a:rPr lang="en-US" sz="2000">
                <a:cs typeface="Calibri"/>
              </a:rPr>
              <a:t>In general, QPU time spent to solve such problems increases as the square root of the number N of considered subsets. The pace of the mean time for advantage is slower than 2000Q, and this result is consistent with the better performance associated to the Advantage platform. Noise affects both the mean and the variance. The increase of </a:t>
            </a:r>
            <a:r>
              <a:rPr lang="en-US" sz="2000" i="1" err="1">
                <a:cs typeface="Calibri"/>
              </a:rPr>
              <a:t>num_reads</a:t>
            </a:r>
            <a:r>
              <a:rPr lang="en-US" sz="2000">
                <a:cs typeface="Calibri"/>
              </a:rPr>
              <a:t> and </a:t>
            </a:r>
            <a:r>
              <a:rPr lang="en-US" sz="2000" i="1">
                <a:cs typeface="Calibri"/>
              </a:rPr>
              <a:t>chain strength</a:t>
            </a:r>
            <a:r>
              <a:rPr lang="en-US" sz="2000">
                <a:cs typeface="Calibri"/>
              </a:rPr>
              <a:t> has had an impact on time, producing higher values with respect to phase 1.</a:t>
            </a:r>
            <a:endParaRPr lang="en-US" sz="2000" i="1">
              <a:cs typeface="Calibri"/>
            </a:endParaRPr>
          </a:p>
          <a:p>
            <a:pPr marL="457200" indent="-457200">
              <a:buFont typeface="Arial"/>
              <a:buChar char="•"/>
            </a:pPr>
            <a:r>
              <a:rPr lang="en-US" sz="3200">
                <a:cs typeface="Calibri"/>
              </a:rPr>
              <a:t>Space Complexity</a:t>
            </a:r>
          </a:p>
          <a:p>
            <a:r>
              <a:rPr lang="en-US" sz="2000">
                <a:cs typeface="Calibri"/>
              </a:rPr>
              <a:t>For what concerns space, the greater amount of qubits in the Advantage allows for more complex problems to be solved. By tuning the chain strength, it has been possible to nullify the number of chain breaks in the considered problems, while the maximum chain lengths result to be similar for both platforms.</a:t>
            </a:r>
          </a:p>
          <a:p>
            <a:pPr marL="342900" indent="-342900">
              <a:buFont typeface="Arial" panose="020B0604020202020204" pitchFamily="34" charset="0"/>
              <a:buChar char="•"/>
            </a:pPr>
            <a:r>
              <a:rPr lang="en-US" sz="3200">
                <a:cs typeface="Calibri"/>
              </a:rPr>
              <a:t>Energy</a:t>
            </a:r>
          </a:p>
          <a:p>
            <a:r>
              <a:rPr lang="en-US" sz="2000">
                <a:cs typeface="Calibri"/>
              </a:rPr>
              <a:t>In addition, values for maximum energy are one order of magnitude higher for the Advantage, with respect to the 2000Q. Such values have been reached thanks to a higher chain strength.</a:t>
            </a:r>
          </a:p>
        </p:txBody>
      </p:sp>
    </p:spTree>
    <p:extLst>
      <p:ext uri="{BB962C8B-B14F-4D97-AF65-F5344CB8AC3E}">
        <p14:creationId xmlns:p14="http://schemas.microsoft.com/office/powerpoint/2010/main" val="45514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The set </a:t>
            </a:r>
            <a:r>
              <a:rPr lang="it-IT" err="1"/>
              <a:t>packing</a:t>
            </a:r>
            <a:r>
              <a:rPr lang="it-IT"/>
              <a:t> </a:t>
            </a:r>
            <a:r>
              <a:rPr lang="it-IT" err="1"/>
              <a:t>problem</a:t>
            </a:r>
            <a:endParaRPr lang="it-IT"/>
          </a:p>
        </p:txBody>
      </p:sp>
      <p:pic>
        <p:nvPicPr>
          <p:cNvPr id="4" name="Immagine 3" descr="Immagine che contiene testo, interni, pavimento, soffitto&#10;&#10;Descrizione generata automaticamente">
            <a:extLst>
              <a:ext uri="{FF2B5EF4-FFF2-40B4-BE49-F238E27FC236}">
                <a16:creationId xmlns:a16="http://schemas.microsoft.com/office/drawing/2014/main" id="{19228257-4BC9-4559-8874-28B407270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0218" y="1988840"/>
            <a:ext cx="4334432" cy="3106791"/>
          </a:xfrm>
          <a:prstGeom prst="rect">
            <a:avLst/>
          </a:prstGeom>
        </p:spPr>
      </p:pic>
      <p:pic>
        <p:nvPicPr>
          <p:cNvPr id="6" name="Immagine 5" descr="Immagine che contiene interni&#10;&#10;Descrizione generata automaticamente">
            <a:extLst>
              <a:ext uri="{FF2B5EF4-FFF2-40B4-BE49-F238E27FC236}">
                <a16:creationId xmlns:a16="http://schemas.microsoft.com/office/drawing/2014/main" id="{75A6E1ED-1975-4D6D-BE50-D78978763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883" y="2147654"/>
            <a:ext cx="4534293" cy="2789162"/>
          </a:xfrm>
          <a:prstGeom prst="rect">
            <a:avLst/>
          </a:prstGeom>
        </p:spPr>
      </p:pic>
      <p:sp>
        <p:nvSpPr>
          <p:cNvPr id="7" name="CasellaDiTesto 6">
            <a:extLst>
              <a:ext uri="{FF2B5EF4-FFF2-40B4-BE49-F238E27FC236}">
                <a16:creationId xmlns:a16="http://schemas.microsoft.com/office/drawing/2014/main" id="{5D615DE9-6D1E-4D06-9DE0-EFD37957355C}"/>
              </a:ext>
            </a:extLst>
          </p:cNvPr>
          <p:cNvSpPr txBox="1"/>
          <p:nvPr/>
        </p:nvSpPr>
        <p:spPr>
          <a:xfrm>
            <a:off x="405780" y="5355037"/>
            <a:ext cx="10322121" cy="892552"/>
          </a:xfrm>
          <a:prstGeom prst="rect">
            <a:avLst/>
          </a:prstGeom>
          <a:noFill/>
        </p:spPr>
        <p:txBody>
          <a:bodyPr wrap="none" rtlCol="0">
            <a:spAutoFit/>
          </a:bodyPr>
          <a:lstStyle/>
          <a:p>
            <a:r>
              <a:rPr lang="it-IT" sz="2000"/>
              <a:t>While the gate quantum computer </a:t>
            </a:r>
            <a:r>
              <a:rPr lang="it-IT" sz="2000" err="1"/>
              <a:t>requires</a:t>
            </a:r>
            <a:r>
              <a:rPr lang="it-IT" sz="2000"/>
              <a:t> </a:t>
            </a:r>
            <a:r>
              <a:rPr lang="it-IT" sz="2000" err="1"/>
              <a:t>problems</a:t>
            </a:r>
            <a:r>
              <a:rPr lang="it-IT" sz="2000"/>
              <a:t> to be </a:t>
            </a:r>
            <a:r>
              <a:rPr lang="it-IT" sz="2000" err="1"/>
              <a:t>expressed</a:t>
            </a:r>
            <a:r>
              <a:rPr lang="it-IT" sz="2000"/>
              <a:t> in </a:t>
            </a:r>
            <a:r>
              <a:rPr lang="it-IT" sz="2000" err="1"/>
              <a:t>terms</a:t>
            </a:r>
            <a:r>
              <a:rPr lang="it-IT" sz="2000"/>
              <a:t> of quantum gates,</a:t>
            </a:r>
          </a:p>
          <a:p>
            <a:r>
              <a:rPr lang="it-IT" sz="2000"/>
              <a:t> the </a:t>
            </a:r>
            <a:r>
              <a:rPr lang="it-IT" sz="2000" err="1"/>
              <a:t>annealer</a:t>
            </a:r>
            <a:r>
              <a:rPr lang="it-IT" sz="2000"/>
              <a:t> </a:t>
            </a:r>
            <a:r>
              <a:rPr lang="it-IT" sz="2000" err="1"/>
              <a:t>requires</a:t>
            </a:r>
            <a:r>
              <a:rPr lang="it-IT" sz="2000"/>
              <a:t> </a:t>
            </a:r>
            <a:r>
              <a:rPr lang="it-IT" sz="2000" err="1"/>
              <a:t>them</a:t>
            </a:r>
            <a:r>
              <a:rPr lang="it-IT" sz="2000"/>
              <a:t> to be </a:t>
            </a:r>
            <a:r>
              <a:rPr lang="it-IT" sz="2000" err="1"/>
              <a:t>expressed</a:t>
            </a:r>
            <a:r>
              <a:rPr lang="it-IT" sz="2000"/>
              <a:t> in the </a:t>
            </a:r>
            <a:r>
              <a:rPr lang="it-IT" sz="2000" err="1"/>
              <a:t>language</a:t>
            </a:r>
            <a:r>
              <a:rPr lang="it-IT" sz="2000"/>
              <a:t> of </a:t>
            </a:r>
            <a:r>
              <a:rPr lang="it-IT" sz="2000" err="1"/>
              <a:t>operation</a:t>
            </a:r>
            <a:r>
              <a:rPr lang="it-IT" sz="2000"/>
              <a:t> </a:t>
            </a:r>
            <a:r>
              <a:rPr lang="it-IT" sz="2000" err="1"/>
              <a:t>research</a:t>
            </a:r>
            <a:r>
              <a:rPr lang="it-IT" sz="2000"/>
              <a:t> </a:t>
            </a:r>
            <a:r>
              <a:rPr lang="it-IT" sz="2000" err="1"/>
              <a:t>ones</a:t>
            </a:r>
            <a:r>
              <a:rPr lang="it-IT" sz="2000"/>
              <a:t>.</a:t>
            </a:r>
          </a:p>
          <a:p>
            <a:endParaRPr lang="it-IT" sz="1200"/>
          </a:p>
        </p:txBody>
      </p:sp>
      <p:sp>
        <p:nvSpPr>
          <p:cNvPr id="3" name="Footer Placeholder 2">
            <a:extLst>
              <a:ext uri="{FF2B5EF4-FFF2-40B4-BE49-F238E27FC236}">
                <a16:creationId xmlns:a16="http://schemas.microsoft.com/office/drawing/2014/main" id="{7B1A39CD-BBB9-507B-7EAA-81084A4ACBA4}"/>
              </a:ext>
            </a:extLst>
          </p:cNvPr>
          <p:cNvSpPr>
            <a:spLocks noGrp="1"/>
          </p:cNvSpPr>
          <p:nvPr>
            <p:ph type="ftr" sz="quarter" idx="11"/>
          </p:nvPr>
        </p:nvSpPr>
        <p:spPr>
          <a:xfrm>
            <a:off x="3453500" y="6356352"/>
            <a:ext cx="5809263" cy="365125"/>
          </a:xfrm>
        </p:spPr>
        <p:txBody>
          <a:bodyPr/>
          <a:lstStyle/>
          <a:p>
            <a:r>
              <a:rPr lang="en-US"/>
              <a:t>Sorrentino, Tonnarelli, Venere - Computer Science and Engineering, </a:t>
            </a:r>
            <a:r>
              <a:rPr lang="en-US" err="1"/>
              <a:t>Politecnico</a:t>
            </a:r>
            <a:r>
              <a:rPr lang="en-US"/>
              <a:t> di Milano</a:t>
            </a:r>
          </a:p>
        </p:txBody>
      </p:sp>
    </p:spTree>
    <p:extLst>
      <p:ext uri="{BB962C8B-B14F-4D97-AF65-F5344CB8AC3E}">
        <p14:creationId xmlns:p14="http://schemas.microsoft.com/office/powerpoint/2010/main" val="2341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C4F357-AB24-4540-AE72-5FA4EC6EF202}"/>
              </a:ext>
            </a:extLst>
          </p:cNvPr>
          <p:cNvSpPr>
            <a:spLocks noGrp="1"/>
          </p:cNvSpPr>
          <p:nvPr>
            <p:ph type="title"/>
          </p:nvPr>
        </p:nvSpPr>
        <p:spPr/>
        <p:txBody>
          <a:bodyPr/>
          <a:lstStyle/>
          <a:p>
            <a:r>
              <a:rPr lang="it-IT" err="1"/>
              <a:t>References</a:t>
            </a:r>
            <a:endParaRPr lang="en-US" err="1"/>
          </a:p>
        </p:txBody>
      </p:sp>
      <p:sp>
        <p:nvSpPr>
          <p:cNvPr id="3" name="TextBox 2">
            <a:extLst>
              <a:ext uri="{FF2B5EF4-FFF2-40B4-BE49-F238E27FC236}">
                <a16:creationId xmlns:a16="http://schemas.microsoft.com/office/drawing/2014/main" id="{00E4982C-D5B9-26C4-DC89-6B0B553D204C}"/>
              </a:ext>
            </a:extLst>
          </p:cNvPr>
          <p:cNvSpPr txBox="1"/>
          <p:nvPr/>
        </p:nvSpPr>
        <p:spPr>
          <a:xfrm>
            <a:off x="819919" y="1629941"/>
            <a:ext cx="1046486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mj-lt"/>
              <a:buAutoNum type="arabicPeriod"/>
            </a:pPr>
            <a:r>
              <a:rPr lang="en-US" sz="2000" dirty="0">
                <a:ea typeface="+mn-lt"/>
                <a:cs typeface="+mn-lt"/>
                <a:hlinkClick r:id="rId2">
                  <a:extLst>
                    <a:ext uri="{A12FA001-AC4F-418D-AE19-62706E023703}">
                      <ahyp:hlinkClr xmlns:ahyp="http://schemas.microsoft.com/office/drawing/2018/hyperlinkcolor" val="tx"/>
                    </a:ext>
                  </a:extLst>
                </a:hlinkClick>
              </a:rPr>
              <a:t>https://dwavejapan.com/app/uploads/2019/10/D-Wave-2000Q-Tech-Collateral_1029F.pdf</a:t>
            </a:r>
            <a:endParaRPr lang="en-US" sz="2000" dirty="0">
              <a:ea typeface="+mn-lt"/>
              <a:cs typeface="+mn-lt"/>
            </a:endParaRPr>
          </a:p>
          <a:p>
            <a:pPr marL="457200" indent="-457200">
              <a:buFont typeface="+mj-lt"/>
              <a:buAutoNum type="arabicPeriod"/>
            </a:pPr>
            <a:r>
              <a:rPr lang="en-US" sz="2000" dirty="0">
                <a:ea typeface="+mn-lt"/>
                <a:cs typeface="+mn-lt"/>
                <a:hlinkClick r:id="rId3">
                  <a:extLst>
                    <a:ext uri="{A12FA001-AC4F-418D-AE19-62706E023703}">
                      <ahyp:hlinkClr xmlns:ahyp="http://schemas.microsoft.com/office/drawing/2018/hyperlinkcolor" val="tx"/>
                    </a:ext>
                  </a:extLst>
                </a:hlinkClick>
              </a:rPr>
              <a:t>https://docs.dwavesys.com/docs/latest/c_qpu_annealing.html</a:t>
            </a:r>
            <a:endParaRPr lang="en-US" sz="2000" dirty="0">
              <a:ea typeface="+mn-lt"/>
              <a:cs typeface="+mn-lt"/>
            </a:endParaRPr>
          </a:p>
          <a:p>
            <a:pPr marL="457200" indent="-457200">
              <a:buFont typeface="+mj-lt"/>
              <a:buAutoNum type="arabicPeriod"/>
            </a:pPr>
            <a:r>
              <a:rPr lang="en-US" sz="2000" dirty="0">
                <a:ea typeface="+mn-lt"/>
                <a:cs typeface="+mn-lt"/>
                <a:hlinkClick r:id="rId4">
                  <a:extLst>
                    <a:ext uri="{A12FA001-AC4F-418D-AE19-62706E023703}">
                      <ahyp:hlinkClr xmlns:ahyp="http://schemas.microsoft.com/office/drawing/2018/hyperlinkcolor" val="tx"/>
                    </a:ext>
                  </a:extLst>
                </a:hlinkClick>
              </a:rPr>
              <a:t>https://docs.dwavesys.com/docs/latest/c_gs_2.html</a:t>
            </a:r>
            <a:endParaRPr lang="en-US" sz="2000" dirty="0">
              <a:ea typeface="+mn-lt"/>
              <a:cs typeface="+mn-lt"/>
            </a:endParaRPr>
          </a:p>
          <a:p>
            <a:pPr marL="457200" indent="-457200">
              <a:buFont typeface="+mj-lt"/>
              <a:buAutoNum type="arabicPeriod"/>
            </a:pPr>
            <a:r>
              <a:rPr lang="en-US" sz="2000" dirty="0">
                <a:ea typeface="+mn-lt"/>
                <a:cs typeface="+mn-lt"/>
                <a:hlinkClick r:id="rId5">
                  <a:extLst>
                    <a:ext uri="{A12FA001-AC4F-418D-AE19-62706E023703}">
                      <ahyp:hlinkClr xmlns:ahyp="http://schemas.microsoft.com/office/drawing/2018/hyperlinkcolor" val="tx"/>
                    </a:ext>
                  </a:extLst>
                </a:hlinkClick>
              </a:rPr>
              <a:t>https://www.dwavesys.com/media/vsufwv1d/14-1041a-a_setting_the_chain_strength.pdf</a:t>
            </a:r>
            <a:endParaRPr lang="en-US" sz="2000" dirty="0">
              <a:ea typeface="+mn-lt"/>
              <a:cs typeface="+mn-lt"/>
            </a:endParaRPr>
          </a:p>
          <a:p>
            <a:pPr marL="457200" indent="-457200">
              <a:buFont typeface="+mj-lt"/>
              <a:buAutoNum type="arabicPeriod"/>
            </a:pPr>
            <a:endParaRPr lang="en-US" sz="2000" dirty="0">
              <a:ea typeface="+mn-lt"/>
              <a:cs typeface="+mn-lt"/>
            </a:endParaRPr>
          </a:p>
          <a:p>
            <a:pPr marL="457200" indent="-457200">
              <a:buFont typeface="Arial"/>
              <a:buChar char="•"/>
            </a:pPr>
            <a:endParaRPr lang="en-US" sz="2000" dirty="0">
              <a:cs typeface="Calibri"/>
            </a:endParaRPr>
          </a:p>
        </p:txBody>
      </p:sp>
      <p:sp>
        <p:nvSpPr>
          <p:cNvPr id="4" name="Footer Placeholder 3">
            <a:extLst>
              <a:ext uri="{FF2B5EF4-FFF2-40B4-BE49-F238E27FC236}">
                <a16:creationId xmlns:a16="http://schemas.microsoft.com/office/drawing/2014/main" id="{C7E9F3D3-065F-D647-43D0-0209491613A8}"/>
              </a:ext>
            </a:extLst>
          </p:cNvPr>
          <p:cNvSpPr>
            <a:spLocks noGrp="1"/>
          </p:cNvSpPr>
          <p:nvPr>
            <p:ph type="ftr" sz="quarter" idx="11"/>
          </p:nvPr>
        </p:nvSpPr>
        <p:spPr>
          <a:xfrm>
            <a:off x="3453501" y="6356352"/>
            <a:ext cx="5771462" cy="365125"/>
          </a:xfrm>
        </p:spPr>
        <p:txBody>
          <a:bodyPr/>
          <a:lstStyle/>
          <a:p>
            <a:r>
              <a:rPr lang="en-US"/>
              <a:t>Sorrentino, Tonnarelli, Venere - Computer Science and Engineering, </a:t>
            </a:r>
            <a:r>
              <a:rPr lang="en-US" err="1"/>
              <a:t>Politecnico</a:t>
            </a:r>
            <a:r>
              <a:rPr lang="en-US"/>
              <a:t> di Milano</a:t>
            </a:r>
          </a:p>
        </p:txBody>
      </p:sp>
    </p:spTree>
    <p:extLst>
      <p:ext uri="{BB962C8B-B14F-4D97-AF65-F5344CB8AC3E}">
        <p14:creationId xmlns:p14="http://schemas.microsoft.com/office/powerpoint/2010/main" val="168038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A1B812-B01D-47CE-8425-BE3009F5A201}"/>
              </a:ext>
            </a:extLst>
          </p:cNvPr>
          <p:cNvSpPr>
            <a:spLocks noGrp="1"/>
          </p:cNvSpPr>
          <p:nvPr>
            <p:ph type="title"/>
          </p:nvPr>
        </p:nvSpPr>
        <p:spPr/>
        <p:txBody>
          <a:bodyPr/>
          <a:lstStyle/>
          <a:p>
            <a:r>
              <a:rPr lang="it-IT"/>
              <a:t>The set </a:t>
            </a:r>
            <a:r>
              <a:rPr lang="it-IT" err="1"/>
              <a:t>packing</a:t>
            </a:r>
            <a:r>
              <a:rPr lang="it-IT"/>
              <a:t> </a:t>
            </a:r>
            <a:r>
              <a:rPr lang="it-IT" err="1"/>
              <a:t>problem</a:t>
            </a:r>
            <a:r>
              <a:rPr lang="it-IT"/>
              <a:t>: Glover </a:t>
            </a:r>
            <a:r>
              <a:rPr lang="it-IT" err="1"/>
              <a:t>formalization</a:t>
            </a:r>
            <a:endParaRPr lang="it-IT"/>
          </a:p>
        </p:txBody>
      </p:sp>
      <p:pic>
        <p:nvPicPr>
          <p:cNvPr id="4" name="Immagine 3">
            <a:extLst>
              <a:ext uri="{FF2B5EF4-FFF2-40B4-BE49-F238E27FC236}">
                <a16:creationId xmlns:a16="http://schemas.microsoft.com/office/drawing/2014/main" id="{1D6D7B69-DCEC-470E-A70A-F2F6D3150801}"/>
              </a:ext>
            </a:extLst>
          </p:cNvPr>
          <p:cNvPicPr>
            <a:picLocks noChangeAspect="1"/>
          </p:cNvPicPr>
          <p:nvPr/>
        </p:nvPicPr>
        <p:blipFill>
          <a:blip r:embed="rId2"/>
          <a:stretch>
            <a:fillRect/>
          </a:stretch>
        </p:blipFill>
        <p:spPr>
          <a:xfrm>
            <a:off x="1218883" y="1699110"/>
            <a:ext cx="2629128" cy="1729890"/>
          </a:xfrm>
          <a:prstGeom prst="rect">
            <a:avLst/>
          </a:prstGeom>
        </p:spPr>
      </p:pic>
      <p:sp>
        <p:nvSpPr>
          <p:cNvPr id="5" name="CasellaDiTesto 4">
            <a:extLst>
              <a:ext uri="{FF2B5EF4-FFF2-40B4-BE49-F238E27FC236}">
                <a16:creationId xmlns:a16="http://schemas.microsoft.com/office/drawing/2014/main" id="{AFABEDB2-2460-4529-9CAA-86907DE67A9F}"/>
              </a:ext>
            </a:extLst>
          </p:cNvPr>
          <p:cNvSpPr txBox="1"/>
          <p:nvPr/>
        </p:nvSpPr>
        <p:spPr>
          <a:xfrm>
            <a:off x="1485900" y="3429000"/>
            <a:ext cx="5349364" cy="307777"/>
          </a:xfrm>
          <a:prstGeom prst="rect">
            <a:avLst/>
          </a:prstGeom>
          <a:noFill/>
        </p:spPr>
        <p:txBody>
          <a:bodyPr wrap="square" rtlCol="0">
            <a:spAutoFit/>
          </a:bodyPr>
          <a:lstStyle/>
          <a:p>
            <a:r>
              <a:rPr lang="it-IT" sz="1400"/>
              <a:t>Glover: the Set </a:t>
            </a:r>
            <a:r>
              <a:rPr lang="it-IT" sz="1400" err="1"/>
              <a:t>packing</a:t>
            </a:r>
            <a:r>
              <a:rPr lang="it-IT" sz="1400"/>
              <a:t> </a:t>
            </a:r>
            <a:r>
              <a:rPr lang="it-IT" sz="1400" err="1"/>
              <a:t>Problem</a:t>
            </a:r>
            <a:endParaRPr lang="it-IT" sz="1400"/>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E8D88A02-7F6B-49E0-8ACC-B50BE77339C8}"/>
                  </a:ext>
                </a:extLst>
              </p:cNvPr>
              <p:cNvSpPr txBox="1"/>
              <p:nvPr/>
            </p:nvSpPr>
            <p:spPr>
              <a:xfrm>
                <a:off x="4654252" y="1916832"/>
                <a:ext cx="6580969" cy="3732176"/>
              </a:xfrm>
              <a:prstGeom prst="rect">
                <a:avLst/>
              </a:prstGeom>
              <a:noFill/>
            </p:spPr>
            <p:txBody>
              <a:bodyPr wrap="none" rtlCol="0">
                <a:spAutoFit/>
              </a:bodyPr>
              <a:lstStyle/>
              <a:p>
                <a:r>
                  <a:rPr lang="it-IT" sz="1800"/>
                  <a:t>The Set </a:t>
                </a:r>
                <a:r>
                  <a:rPr lang="it-IT" sz="1800" err="1"/>
                  <a:t>Packing</a:t>
                </a:r>
                <a:r>
                  <a:rPr lang="it-IT" sz="1800"/>
                  <a:t> </a:t>
                </a:r>
                <a:r>
                  <a:rPr lang="it-IT" sz="1800" err="1"/>
                  <a:t>problem</a:t>
                </a:r>
                <a:r>
                  <a:rPr lang="it-IT" sz="1800"/>
                  <a:t> is a </a:t>
                </a:r>
                <a:r>
                  <a:rPr lang="it-IT" sz="1800" err="1"/>
                  <a:t>well-known</a:t>
                </a:r>
                <a:r>
                  <a:rPr lang="it-IT" sz="1800"/>
                  <a:t> </a:t>
                </a:r>
                <a:r>
                  <a:rPr lang="it-IT" sz="1800" err="1"/>
                  <a:t>optimization</a:t>
                </a:r>
                <a:endParaRPr lang="it-IT" sz="1800"/>
              </a:p>
              <a:p>
                <a:r>
                  <a:rPr lang="it-IT" sz="1800" err="1"/>
                  <a:t>Problem</a:t>
                </a:r>
                <a:r>
                  <a:rPr lang="it-IT" sz="1800"/>
                  <a:t>.</a:t>
                </a:r>
              </a:p>
              <a:p>
                <a:endParaRPr lang="it-IT" sz="1800"/>
              </a:p>
              <a:p>
                <a:r>
                  <a:rPr lang="it-IT" sz="1800"/>
                  <a:t>Goal: </a:t>
                </a:r>
                <a:r>
                  <a:rPr lang="it-IT" sz="1800" err="1"/>
                  <a:t>finding</a:t>
                </a:r>
                <a:r>
                  <a:rPr lang="it-IT" sz="1800"/>
                  <a:t> the best set of </a:t>
                </a:r>
                <a:r>
                  <a:rPr lang="it-IT" sz="1800" err="1"/>
                  <a:t>variables</a:t>
                </a:r>
                <a:r>
                  <a:rPr lang="it-IT" sz="1800"/>
                  <a:t> that </a:t>
                </a:r>
                <a:r>
                  <a:rPr lang="it-IT" sz="1800" err="1"/>
                  <a:t>satisfy</a:t>
                </a:r>
                <a:endParaRPr lang="it-IT" sz="1800"/>
              </a:p>
              <a:p>
                <a:r>
                  <a:rPr lang="it-IT" sz="1800"/>
                  <a:t>The </a:t>
                </a:r>
                <a:r>
                  <a:rPr lang="it-IT" sz="1800" err="1"/>
                  <a:t>objective</a:t>
                </a:r>
                <a:r>
                  <a:rPr lang="it-IT" sz="1800"/>
                  <a:t> </a:t>
                </a:r>
                <a:r>
                  <a:rPr lang="it-IT" sz="1800" err="1"/>
                  <a:t>function</a:t>
                </a:r>
                <a:r>
                  <a:rPr lang="it-IT" sz="1800"/>
                  <a:t> fitting </a:t>
                </a:r>
                <a:r>
                  <a:rPr lang="it-IT" sz="1800" err="1"/>
                  <a:t>each</a:t>
                </a:r>
                <a:r>
                  <a:rPr lang="it-IT" sz="1800"/>
                  <a:t> constraint</a:t>
                </a:r>
              </a:p>
              <a:p>
                <a:endParaRPr lang="it-IT" sz="1800"/>
              </a:p>
              <a:p>
                <a14:m>
                  <m:oMath xmlns:m="http://schemas.openxmlformats.org/officeDocument/2006/math">
                    <m:sSub>
                      <m:sSubPr>
                        <m:ctrlPr>
                          <a:rPr lang="it-IT" sz="1800" i="1" dirty="0" smtClean="0">
                            <a:solidFill>
                              <a:srgbClr val="836967"/>
                            </a:solidFill>
                            <a:latin typeface="Cambria Math" panose="02040503050406030204" pitchFamily="18" charset="0"/>
                          </a:rPr>
                        </m:ctrlPr>
                      </m:sSubPr>
                      <m:e>
                        <m:r>
                          <a:rPr lang="it-IT" sz="1800" i="1" dirty="0" smtClean="0">
                            <a:latin typeface="Cambria Math" panose="02040503050406030204" pitchFamily="18" charset="0"/>
                          </a:rPr>
                          <m:t>𝑤</m:t>
                        </m:r>
                      </m:e>
                      <m:sub>
                        <m:r>
                          <a:rPr lang="it-IT" sz="1800" i="1" dirty="0" smtClean="0">
                            <a:latin typeface="Cambria Math" panose="02040503050406030204" pitchFamily="18" charset="0"/>
                          </a:rPr>
                          <m:t>𝐽</m:t>
                        </m:r>
                      </m:sub>
                    </m:sSub>
                  </m:oMath>
                </a14:m>
                <a:r>
                  <a:rPr lang="it-IT" sz="1800"/>
                  <a:t> = weights. </a:t>
                </a:r>
                <a:r>
                  <a:rPr lang="it-IT" sz="1800" err="1"/>
                  <a:t>They</a:t>
                </a:r>
                <a:r>
                  <a:rPr lang="it-IT" sz="1800"/>
                  <a:t> </a:t>
                </a:r>
                <a:r>
                  <a:rPr lang="it-IT" sz="1800" err="1"/>
                  <a:t>represent</a:t>
                </a:r>
                <a:r>
                  <a:rPr lang="it-IT" sz="1800"/>
                  <a:t> the </a:t>
                </a:r>
                <a:r>
                  <a:rPr lang="it-IT" sz="1800" err="1"/>
                  <a:t>importance</a:t>
                </a:r>
                <a:r>
                  <a:rPr lang="it-IT" sz="1800"/>
                  <a:t> </a:t>
                </a:r>
                <a:r>
                  <a:rPr lang="it-IT" sz="1800" err="1"/>
                  <a:t>given</a:t>
                </a:r>
                <a:r>
                  <a:rPr lang="it-IT" sz="1800"/>
                  <a:t> </a:t>
                </a:r>
              </a:p>
              <a:p>
                <a:r>
                  <a:rPr lang="it-IT" sz="1800"/>
                  <a:t>to </a:t>
                </a:r>
                <a:r>
                  <a:rPr lang="it-IT" sz="1800" err="1"/>
                  <a:t>each</a:t>
                </a:r>
                <a:r>
                  <a:rPr lang="it-IT" sz="1800"/>
                  <a:t> </a:t>
                </a:r>
                <a:r>
                  <a:rPr lang="it-IT" sz="1800" err="1"/>
                  <a:t>variable</a:t>
                </a:r>
                <a:r>
                  <a:rPr lang="it-IT" sz="1800"/>
                  <a:t> </a:t>
                </a:r>
              </a:p>
              <a:p>
                <a:endParaRPr lang="it-IT" sz="1800"/>
              </a:p>
              <a:p>
                <a14:m>
                  <m:oMath xmlns:m="http://schemas.openxmlformats.org/officeDocument/2006/math">
                    <m:sSub>
                      <m:sSubPr>
                        <m:ctrlPr>
                          <a:rPr lang="it-IT" sz="1800" i="1" dirty="0" smtClean="0">
                            <a:solidFill>
                              <a:srgbClr val="836967"/>
                            </a:solidFill>
                            <a:latin typeface="Cambria Math" panose="02040503050406030204" pitchFamily="18" charset="0"/>
                          </a:rPr>
                        </m:ctrlPr>
                      </m:sSubPr>
                      <m:e>
                        <m:r>
                          <a:rPr lang="it-IT" sz="1800" i="1" dirty="0">
                            <a:latin typeface="Cambria Math" panose="02040503050406030204" pitchFamily="18" charset="0"/>
                          </a:rPr>
                          <m:t>𝑎</m:t>
                        </m:r>
                      </m:e>
                      <m:sub>
                        <m:r>
                          <a:rPr lang="it-IT" sz="1800" i="1" dirty="0">
                            <a:latin typeface="Cambria Math" panose="02040503050406030204" pitchFamily="18" charset="0"/>
                          </a:rPr>
                          <m:t>𝑖</m:t>
                        </m:r>
                        <m:r>
                          <a:rPr lang="it-IT" sz="1800" i="0" dirty="0">
                            <a:latin typeface="Cambria Math" panose="02040503050406030204" pitchFamily="18" charset="0"/>
                          </a:rPr>
                          <m:t>,</m:t>
                        </m:r>
                        <m:r>
                          <a:rPr lang="it-IT" sz="1800" i="1" dirty="0">
                            <a:latin typeface="Cambria Math" panose="02040503050406030204" pitchFamily="18" charset="0"/>
                          </a:rPr>
                          <m:t>𝐽</m:t>
                        </m:r>
                      </m:sub>
                    </m:sSub>
                  </m:oMath>
                </a14:m>
                <a:r>
                  <a:rPr lang="it-IT" sz="1800"/>
                  <a:t> = 1 if the </a:t>
                </a:r>
                <a:r>
                  <a:rPr lang="it-IT" sz="1800" err="1"/>
                  <a:t>corresponding</a:t>
                </a:r>
                <a:r>
                  <a:rPr lang="it-IT" sz="1800"/>
                  <a:t> </a:t>
                </a:r>
                <a:r>
                  <a:rPr lang="it-IT" sz="1800" err="1"/>
                  <a:t>variable</a:t>
                </a:r>
                <a:r>
                  <a:rPr lang="it-IT" sz="1800"/>
                  <a:t> </a:t>
                </a:r>
                <a:r>
                  <a:rPr lang="it-IT" sz="1800" err="1"/>
                  <a:t>has</a:t>
                </a:r>
                <a:r>
                  <a:rPr lang="it-IT" sz="1800"/>
                  <a:t> </a:t>
                </a:r>
                <a:r>
                  <a:rPr lang="it-IT" sz="1800" err="1"/>
                  <a:t>been</a:t>
                </a:r>
                <a:r>
                  <a:rPr lang="it-IT" sz="1800"/>
                  <a:t> </a:t>
                </a:r>
                <a:r>
                  <a:rPr lang="it-IT" sz="1800" err="1"/>
                  <a:t>chosen</a:t>
                </a:r>
                <a:r>
                  <a:rPr lang="it-IT" sz="1800"/>
                  <a:t>, 0 </a:t>
                </a:r>
                <a:r>
                  <a:rPr lang="it-IT" sz="1800" err="1"/>
                  <a:t>otherwise</a:t>
                </a:r>
                <a:endParaRPr lang="it-IT" sz="1800"/>
              </a:p>
              <a:p>
                <a:endParaRPr lang="it-IT" sz="1800"/>
              </a:p>
              <a:p>
                <a:r>
                  <a:rPr lang="it-IT" sz="1800"/>
                  <a:t>One of the </a:t>
                </a:r>
                <a:r>
                  <a:rPr lang="it-IT" sz="1800" err="1"/>
                  <a:t>most</a:t>
                </a:r>
                <a:r>
                  <a:rPr lang="it-IT" sz="1800"/>
                  <a:t> </a:t>
                </a:r>
                <a:r>
                  <a:rPr lang="it-IT" sz="1800" err="1"/>
                  <a:t>famous</a:t>
                </a:r>
                <a:r>
                  <a:rPr lang="it-IT" sz="1800"/>
                  <a:t> </a:t>
                </a:r>
                <a:r>
                  <a:rPr lang="it-IT" sz="1800" err="1"/>
                  <a:t>problem</a:t>
                </a:r>
                <a:r>
                  <a:rPr lang="it-IT" sz="1800"/>
                  <a:t> </a:t>
                </a:r>
                <a:r>
                  <a:rPr lang="it-IT" sz="1800" err="1"/>
                  <a:t>classifiable</a:t>
                </a:r>
                <a:r>
                  <a:rPr lang="it-IT" sz="1800"/>
                  <a:t> as set </a:t>
                </a:r>
                <a:r>
                  <a:rPr lang="it-IT" sz="1800" err="1"/>
                  <a:t>packing</a:t>
                </a:r>
                <a:r>
                  <a:rPr lang="it-IT" sz="1800"/>
                  <a:t> </a:t>
                </a:r>
                <a:r>
                  <a:rPr lang="it-IT" sz="1800" err="1"/>
                  <a:t>problem</a:t>
                </a:r>
                <a:endParaRPr lang="it-IT" sz="1800"/>
              </a:p>
              <a:p>
                <a:r>
                  <a:rPr lang="it-IT" sz="1800"/>
                  <a:t>is the Facility Location </a:t>
                </a:r>
                <a:r>
                  <a:rPr lang="it-IT" sz="1800" err="1"/>
                  <a:t>Problem</a:t>
                </a:r>
                <a:endParaRPr lang="it-IT" sz="1800"/>
              </a:p>
            </p:txBody>
          </p:sp>
        </mc:Choice>
        <mc:Fallback xmlns="">
          <p:sp>
            <p:nvSpPr>
              <p:cNvPr id="6" name="CasellaDiTesto 5">
                <a:extLst>
                  <a:ext uri="{FF2B5EF4-FFF2-40B4-BE49-F238E27FC236}">
                    <a16:creationId xmlns:a16="http://schemas.microsoft.com/office/drawing/2014/main" id="{E8D88A02-7F6B-49E0-8ACC-B50BE77339C8}"/>
                  </a:ext>
                </a:extLst>
              </p:cNvPr>
              <p:cNvSpPr txBox="1">
                <a:spLocks noRot="1" noChangeAspect="1" noMove="1" noResize="1" noEditPoints="1" noAdjustHandles="1" noChangeArrowheads="1" noChangeShapeType="1" noTextEdit="1"/>
              </p:cNvSpPr>
              <p:nvPr/>
            </p:nvSpPr>
            <p:spPr>
              <a:xfrm>
                <a:off x="4654252" y="1916832"/>
                <a:ext cx="6580969" cy="3732176"/>
              </a:xfrm>
              <a:prstGeom prst="rect">
                <a:avLst/>
              </a:prstGeom>
              <a:blipFill>
                <a:blip r:embed="rId3"/>
                <a:stretch>
                  <a:fillRect l="-741" t="-816" b="-1468"/>
                </a:stretch>
              </a:blipFill>
            </p:spPr>
            <p:txBody>
              <a:bodyPr/>
              <a:lstStyle/>
              <a:p>
                <a:r>
                  <a:rPr lang="en-US">
                    <a:noFill/>
                  </a:rPr>
                  <a:t> </a:t>
                </a:r>
              </a:p>
            </p:txBody>
          </p:sp>
        </mc:Fallback>
      </mc:AlternateContent>
      <p:pic>
        <p:nvPicPr>
          <p:cNvPr id="3" name="Picture 6" descr="A picture containing company name&#10;&#10;Description automatically generated">
            <a:extLst>
              <a:ext uri="{FF2B5EF4-FFF2-40B4-BE49-F238E27FC236}">
                <a16:creationId xmlns:a16="http://schemas.microsoft.com/office/drawing/2014/main" id="{6EAFC5FE-4626-606D-E23C-0CAE3BD890AA}"/>
              </a:ext>
            </a:extLst>
          </p:cNvPr>
          <p:cNvPicPr>
            <a:picLocks noChangeAspect="1"/>
          </p:cNvPicPr>
          <p:nvPr/>
        </p:nvPicPr>
        <p:blipFill>
          <a:blip r:embed="rId4"/>
          <a:stretch>
            <a:fillRect/>
          </a:stretch>
        </p:blipFill>
        <p:spPr>
          <a:xfrm>
            <a:off x="1267109" y="4163051"/>
            <a:ext cx="2610670" cy="697582"/>
          </a:xfrm>
          <a:prstGeom prst="rect">
            <a:avLst/>
          </a:prstGeom>
        </p:spPr>
      </p:pic>
      <p:sp>
        <p:nvSpPr>
          <p:cNvPr id="7" name="CasellaDiTesto 4">
            <a:extLst>
              <a:ext uri="{FF2B5EF4-FFF2-40B4-BE49-F238E27FC236}">
                <a16:creationId xmlns:a16="http://schemas.microsoft.com/office/drawing/2014/main" id="{483DE0F5-C010-D046-3963-DCC9F4A83F43}"/>
              </a:ext>
            </a:extLst>
          </p:cNvPr>
          <p:cNvSpPr txBox="1"/>
          <p:nvPr/>
        </p:nvSpPr>
        <p:spPr>
          <a:xfrm>
            <a:off x="1860878" y="4858542"/>
            <a:ext cx="5349364" cy="307777"/>
          </a:xfrm>
          <a:prstGeom prst="rect">
            <a:avLst/>
          </a:prstGeom>
          <a:noFill/>
        </p:spPr>
        <p:txBody>
          <a:bodyPr wrap="square" lIns="91440" tIns="45720" rIns="91440" bIns="45720" rtlCol="0" anchor="t">
            <a:spAutoFit/>
          </a:bodyPr>
          <a:lstStyle/>
          <a:p>
            <a:r>
              <a:rPr lang="it-IT" sz="1400"/>
              <a:t>Glover: QUBO </a:t>
            </a:r>
            <a:r>
              <a:rPr lang="it-IT" sz="1400" err="1"/>
              <a:t>formulation</a:t>
            </a:r>
            <a:endParaRPr lang="it-IT" sz="1400" err="1">
              <a:cs typeface="Calibri"/>
            </a:endParaRPr>
          </a:p>
        </p:txBody>
      </p:sp>
      <p:sp>
        <p:nvSpPr>
          <p:cNvPr id="8" name="Footer Placeholder 7">
            <a:extLst>
              <a:ext uri="{FF2B5EF4-FFF2-40B4-BE49-F238E27FC236}">
                <a16:creationId xmlns:a16="http://schemas.microsoft.com/office/drawing/2014/main" id="{FB218AF9-1D02-3B6E-2A80-574750808717}"/>
              </a:ext>
            </a:extLst>
          </p:cNvPr>
          <p:cNvSpPr>
            <a:spLocks noGrp="1"/>
          </p:cNvSpPr>
          <p:nvPr>
            <p:ph type="ftr" sz="quarter" idx="11"/>
          </p:nvPr>
        </p:nvSpPr>
        <p:spPr>
          <a:xfrm>
            <a:off x="3453500" y="6356352"/>
            <a:ext cx="5809263" cy="365125"/>
          </a:xfrm>
        </p:spPr>
        <p:txBody>
          <a:bodyPr/>
          <a:lstStyle/>
          <a:p>
            <a:r>
              <a:rPr lang="en-US"/>
              <a:t>Sorrentino, Tonnarelli, Venere - Computer Science and Engineering, </a:t>
            </a:r>
            <a:r>
              <a:rPr lang="en-US" err="1"/>
              <a:t>Politecnico</a:t>
            </a:r>
            <a:r>
              <a:rPr lang="en-US"/>
              <a:t> di Milano</a:t>
            </a:r>
          </a:p>
        </p:txBody>
      </p:sp>
    </p:spTree>
    <p:extLst>
      <p:ext uri="{BB962C8B-B14F-4D97-AF65-F5344CB8AC3E}">
        <p14:creationId xmlns:p14="http://schemas.microsoft.com/office/powerpoint/2010/main" val="383106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p:cNvSpPr>
            <a:spLocks noGrp="1"/>
          </p:cNvSpPr>
          <p:nvPr>
            <p:ph type="title"/>
          </p:nvPr>
        </p:nvSpPr>
        <p:spPr/>
        <p:txBody>
          <a:bodyPr rtlCol="0"/>
          <a:lstStyle/>
          <a:p>
            <a:pPr rtl="0"/>
            <a:r>
              <a:rPr lang="it-IT"/>
              <a:t>The </a:t>
            </a:r>
            <a:r>
              <a:rPr lang="it-IT" err="1"/>
              <a:t>problem</a:t>
            </a:r>
            <a:r>
              <a:rPr lang="it-IT"/>
              <a:t> generator </a:t>
            </a:r>
          </a:p>
        </p:txBody>
      </p:sp>
      <p:sp>
        <p:nvSpPr>
          <p:cNvPr id="2" name="CasellaDiTesto 1">
            <a:extLst>
              <a:ext uri="{FF2B5EF4-FFF2-40B4-BE49-F238E27FC236}">
                <a16:creationId xmlns:a16="http://schemas.microsoft.com/office/drawing/2014/main" id="{E7CFB817-7DDE-4EC6-8B7A-CAC6836BA41D}"/>
              </a:ext>
            </a:extLst>
          </p:cNvPr>
          <p:cNvSpPr txBox="1"/>
          <p:nvPr/>
        </p:nvSpPr>
        <p:spPr>
          <a:xfrm>
            <a:off x="774745" y="1874569"/>
            <a:ext cx="5307577" cy="4247317"/>
          </a:xfrm>
          <a:prstGeom prst="rect">
            <a:avLst/>
          </a:prstGeom>
          <a:noFill/>
        </p:spPr>
        <p:txBody>
          <a:bodyPr wrap="square" rtlCol="0">
            <a:spAutoFit/>
          </a:bodyPr>
          <a:lstStyle/>
          <a:p>
            <a:r>
              <a:rPr lang="en-US" sz="1800"/>
              <a:t>A generator of random set packing problems has been used to </a:t>
            </a:r>
            <a:r>
              <a:rPr lang="en-US" sz="1800" err="1"/>
              <a:t>analyse</a:t>
            </a:r>
            <a:r>
              <a:rPr lang="en-US" sz="1800"/>
              <a:t> different instances</a:t>
            </a:r>
            <a:r>
              <a:rPr lang="it-IT" sz="1800"/>
              <a:t>.</a:t>
            </a:r>
          </a:p>
          <a:p>
            <a:r>
              <a:rPr lang="it-IT" sz="1800" err="1"/>
              <a:t>Since</a:t>
            </a:r>
            <a:r>
              <a:rPr lang="it-IT" sz="1800"/>
              <a:t> </a:t>
            </a:r>
            <a:r>
              <a:rPr lang="it-IT" sz="1800" err="1"/>
              <a:t>there</a:t>
            </a:r>
            <a:r>
              <a:rPr lang="it-IT" sz="1800"/>
              <a:t> </a:t>
            </a:r>
            <a:r>
              <a:rPr lang="it-IT" sz="1800" err="1"/>
              <a:t>was</a:t>
            </a:r>
            <a:r>
              <a:rPr lang="it-IT" sz="1800"/>
              <a:t> </a:t>
            </a:r>
            <a:r>
              <a:rPr lang="it-IT" sz="1800" err="1"/>
              <a:t>not</a:t>
            </a:r>
            <a:r>
              <a:rPr lang="it-IT" sz="1800"/>
              <a:t> an </a:t>
            </a:r>
            <a:r>
              <a:rPr lang="it-IT" sz="1800" err="1"/>
              <a:t>already</a:t>
            </a:r>
            <a:r>
              <a:rPr lang="it-IT" sz="1800"/>
              <a:t> </a:t>
            </a:r>
            <a:r>
              <a:rPr lang="it-IT" sz="1800" err="1"/>
              <a:t>existing</a:t>
            </a:r>
            <a:r>
              <a:rPr lang="it-IT" sz="1800"/>
              <a:t> format, a new one </a:t>
            </a:r>
            <a:r>
              <a:rPr lang="it-IT" sz="1800" err="1"/>
              <a:t>has</a:t>
            </a:r>
            <a:r>
              <a:rPr lang="it-IT" sz="1800"/>
              <a:t> </a:t>
            </a:r>
            <a:r>
              <a:rPr lang="it-IT" sz="1800" err="1"/>
              <a:t>been</a:t>
            </a:r>
            <a:r>
              <a:rPr lang="it-IT" sz="1800"/>
              <a:t> </a:t>
            </a:r>
            <a:r>
              <a:rPr lang="it-IT" sz="1800" err="1"/>
              <a:t>created</a:t>
            </a:r>
            <a:r>
              <a:rPr lang="it-IT" sz="1800"/>
              <a:t> and the </a:t>
            </a:r>
            <a:r>
              <a:rPr lang="it-IT" sz="1800" err="1"/>
              <a:t>chosen</a:t>
            </a:r>
            <a:r>
              <a:rPr lang="it-IT" sz="1800"/>
              <a:t> format is the </a:t>
            </a:r>
            <a:r>
              <a:rPr lang="it-IT" sz="1800" err="1"/>
              <a:t>Json</a:t>
            </a:r>
            <a:r>
              <a:rPr lang="it-IT" sz="1800"/>
              <a:t> one, </a:t>
            </a:r>
            <a:r>
              <a:rPr lang="it-IT" sz="1800" err="1"/>
              <a:t>since</a:t>
            </a:r>
            <a:r>
              <a:rPr lang="it-IT" sz="1800"/>
              <a:t> </a:t>
            </a:r>
            <a:r>
              <a:rPr lang="it-IT" sz="1800" err="1"/>
              <a:t>it</a:t>
            </a:r>
            <a:r>
              <a:rPr lang="it-IT" sz="1800"/>
              <a:t> is </a:t>
            </a:r>
            <a:r>
              <a:rPr lang="it-IT" sz="1800" err="1"/>
              <a:t>perfectly</a:t>
            </a:r>
            <a:r>
              <a:rPr lang="it-IT" sz="1800"/>
              <a:t> </a:t>
            </a:r>
            <a:r>
              <a:rPr lang="it-IT" sz="1800" err="1"/>
              <a:t>manageable</a:t>
            </a:r>
            <a:r>
              <a:rPr lang="it-IT" sz="1800"/>
              <a:t> </a:t>
            </a:r>
            <a:r>
              <a:rPr lang="it-IT" sz="1800" err="1"/>
              <a:t>using</a:t>
            </a:r>
            <a:r>
              <a:rPr lang="it-IT" sz="1800"/>
              <a:t> common </a:t>
            </a:r>
            <a:r>
              <a:rPr lang="it-IT" sz="1800" err="1"/>
              <a:t>python</a:t>
            </a:r>
            <a:r>
              <a:rPr lang="it-IT" sz="1800"/>
              <a:t> libraries.</a:t>
            </a:r>
          </a:p>
          <a:p>
            <a:r>
              <a:rPr lang="it-IT" sz="1800" err="1"/>
              <a:t>Written</a:t>
            </a:r>
            <a:r>
              <a:rPr lang="it-IT" sz="1800"/>
              <a:t> in </a:t>
            </a:r>
            <a:r>
              <a:rPr lang="it-IT" sz="1800" err="1"/>
              <a:t>python,the</a:t>
            </a:r>
            <a:r>
              <a:rPr lang="it-IT" sz="1800"/>
              <a:t> </a:t>
            </a:r>
            <a:r>
              <a:rPr lang="it-IT" sz="1800" err="1"/>
              <a:t>problem</a:t>
            </a:r>
            <a:r>
              <a:rPr lang="it-IT" sz="1800"/>
              <a:t> generator </a:t>
            </a:r>
            <a:r>
              <a:rPr lang="it-IT" sz="1800" err="1"/>
              <a:t>allows</a:t>
            </a:r>
            <a:r>
              <a:rPr lang="it-IT" sz="1800"/>
              <a:t> </a:t>
            </a:r>
            <a:r>
              <a:rPr lang="it-IT" sz="1800" err="1"/>
              <a:t>creating</a:t>
            </a:r>
            <a:r>
              <a:rPr lang="it-IT" sz="1800"/>
              <a:t> </a:t>
            </a:r>
            <a:r>
              <a:rPr lang="it-IT" sz="1800" err="1"/>
              <a:t>randomly</a:t>
            </a:r>
            <a:r>
              <a:rPr lang="it-IT" sz="1800"/>
              <a:t> a </a:t>
            </a:r>
            <a:r>
              <a:rPr lang="it-IT" sz="1800" err="1"/>
              <a:t>proper</a:t>
            </a:r>
            <a:r>
              <a:rPr lang="it-IT" sz="1800"/>
              <a:t> </a:t>
            </a:r>
            <a:r>
              <a:rPr lang="it-IT" sz="1800" err="1"/>
              <a:t>instance</a:t>
            </a:r>
            <a:r>
              <a:rPr lang="it-IT" sz="1800"/>
              <a:t> of the set </a:t>
            </a:r>
            <a:r>
              <a:rPr lang="it-IT" sz="1800" err="1"/>
              <a:t>packing</a:t>
            </a:r>
            <a:r>
              <a:rPr lang="it-IT" sz="1800"/>
              <a:t> </a:t>
            </a:r>
            <a:r>
              <a:rPr lang="it-IT" sz="1800" err="1"/>
              <a:t>problem</a:t>
            </a:r>
            <a:r>
              <a:rPr lang="it-IT" sz="1800"/>
              <a:t> by writing </a:t>
            </a:r>
            <a:r>
              <a:rPr lang="it-IT" sz="1800" err="1"/>
              <a:t>it</a:t>
            </a:r>
            <a:r>
              <a:rPr lang="it-IT" sz="1800"/>
              <a:t> on an </a:t>
            </a:r>
            <a:r>
              <a:rPr lang="it-IT" sz="1800" err="1"/>
              <a:t>external</a:t>
            </a:r>
            <a:r>
              <a:rPr lang="it-IT" sz="1800"/>
              <a:t> file. </a:t>
            </a:r>
            <a:r>
              <a:rPr lang="it-IT" sz="1800" err="1"/>
              <a:t>This</a:t>
            </a:r>
            <a:r>
              <a:rPr lang="it-IT" sz="1800"/>
              <a:t> file, which is a .</a:t>
            </a:r>
            <a:r>
              <a:rPr lang="it-IT" sz="1800" err="1"/>
              <a:t>json</a:t>
            </a:r>
            <a:r>
              <a:rPr lang="it-IT" sz="1800"/>
              <a:t> file, is used by the </a:t>
            </a:r>
            <a:r>
              <a:rPr lang="it-IT" sz="1800" err="1"/>
              <a:t>algorithm</a:t>
            </a:r>
            <a:r>
              <a:rPr lang="it-IT" sz="1800"/>
              <a:t> to read data </a:t>
            </a:r>
            <a:r>
              <a:rPr lang="it-IT" sz="1800" err="1"/>
              <a:t>about</a:t>
            </a:r>
            <a:r>
              <a:rPr lang="it-IT" sz="1800"/>
              <a:t> the </a:t>
            </a:r>
            <a:r>
              <a:rPr lang="it-IT" sz="1800" err="1"/>
              <a:t>problems</a:t>
            </a:r>
            <a:r>
              <a:rPr lang="it-IT" sz="1800"/>
              <a:t>.</a:t>
            </a:r>
          </a:p>
          <a:p>
            <a:r>
              <a:rPr lang="it-IT" sz="1800"/>
              <a:t>Thanks to </a:t>
            </a:r>
            <a:r>
              <a:rPr lang="it-IT" sz="1800" err="1"/>
              <a:t>this</a:t>
            </a:r>
            <a:r>
              <a:rPr lang="it-IT" sz="1800"/>
              <a:t> generator, </a:t>
            </a:r>
            <a:r>
              <a:rPr lang="it-IT" sz="1800" err="1"/>
              <a:t>It</a:t>
            </a:r>
            <a:r>
              <a:rPr lang="it-IT" sz="1800"/>
              <a:t> </a:t>
            </a:r>
            <a:r>
              <a:rPr lang="it-IT" sz="1800" err="1"/>
              <a:t>was</a:t>
            </a:r>
            <a:r>
              <a:rPr lang="it-IT" sz="1800"/>
              <a:t> </a:t>
            </a:r>
            <a:r>
              <a:rPr lang="it-IT" sz="1800" err="1"/>
              <a:t>possible</a:t>
            </a:r>
            <a:r>
              <a:rPr lang="it-IT" sz="1800"/>
              <a:t> to </a:t>
            </a:r>
            <a:r>
              <a:rPr lang="it-IT" sz="1800" err="1"/>
              <a:t>evaluate</a:t>
            </a:r>
            <a:r>
              <a:rPr lang="it-IT" sz="1800"/>
              <a:t> </a:t>
            </a:r>
            <a:r>
              <a:rPr lang="it-IT" sz="1800" err="1"/>
              <a:t>several</a:t>
            </a:r>
            <a:r>
              <a:rPr lang="it-IT" sz="1800"/>
              <a:t> </a:t>
            </a:r>
            <a:r>
              <a:rPr lang="it-IT" sz="1800" err="1"/>
              <a:t>instances</a:t>
            </a:r>
            <a:r>
              <a:rPr lang="it-IT" sz="1800"/>
              <a:t> of the </a:t>
            </a:r>
            <a:r>
              <a:rPr lang="it-IT" sz="1800" err="1"/>
              <a:t>problem</a:t>
            </a:r>
            <a:r>
              <a:rPr lang="it-IT" sz="1800"/>
              <a:t> with </a:t>
            </a:r>
            <a:r>
              <a:rPr lang="it-IT" sz="1800" err="1"/>
              <a:t>different</a:t>
            </a:r>
            <a:r>
              <a:rPr lang="it-IT" sz="1800"/>
              <a:t> </a:t>
            </a:r>
            <a:r>
              <a:rPr lang="it-IT" sz="1800" err="1"/>
              <a:t>variables</a:t>
            </a:r>
            <a:r>
              <a:rPr lang="it-IT" sz="1800"/>
              <a:t>/</a:t>
            </a:r>
            <a:r>
              <a:rPr lang="it-IT" sz="1800" err="1"/>
              <a:t>constraints</a:t>
            </a:r>
            <a:r>
              <a:rPr lang="it-IT" sz="1800"/>
              <a:t>, </a:t>
            </a:r>
            <a:r>
              <a:rPr lang="it-IT" sz="1800" err="1"/>
              <a:t>increasing</a:t>
            </a:r>
            <a:r>
              <a:rPr lang="it-IT" sz="1800"/>
              <a:t> the </a:t>
            </a:r>
            <a:r>
              <a:rPr lang="it-IT" sz="1800" err="1"/>
              <a:t>computational</a:t>
            </a:r>
            <a:r>
              <a:rPr lang="it-IT" sz="1800"/>
              <a:t> effort and </a:t>
            </a:r>
            <a:r>
              <a:rPr lang="it-IT" sz="1800" err="1"/>
              <a:t>thus</a:t>
            </a:r>
            <a:r>
              <a:rPr lang="it-IT" sz="1800"/>
              <a:t> testing </a:t>
            </a:r>
            <a:r>
              <a:rPr lang="it-IT" sz="1800" err="1"/>
              <a:t>each</a:t>
            </a:r>
            <a:r>
              <a:rPr lang="it-IT" sz="1800"/>
              <a:t> </a:t>
            </a:r>
            <a:r>
              <a:rPr lang="it-IT" sz="1800" err="1"/>
              <a:t>sampler’s</a:t>
            </a:r>
            <a:r>
              <a:rPr lang="it-IT" sz="1800"/>
              <a:t> performance.</a:t>
            </a:r>
          </a:p>
        </p:txBody>
      </p:sp>
      <p:pic>
        <p:nvPicPr>
          <p:cNvPr id="3" name="Picture 3" descr="Text&#10;&#10;Description automatically generated">
            <a:extLst>
              <a:ext uri="{FF2B5EF4-FFF2-40B4-BE49-F238E27FC236}">
                <a16:creationId xmlns:a16="http://schemas.microsoft.com/office/drawing/2014/main" id="{DBAD7E3A-CAAC-1444-7850-869430EF5C2F}"/>
              </a:ext>
            </a:extLst>
          </p:cNvPr>
          <p:cNvPicPr>
            <a:picLocks noChangeAspect="1"/>
          </p:cNvPicPr>
          <p:nvPr/>
        </p:nvPicPr>
        <p:blipFill>
          <a:blip r:embed="rId3"/>
          <a:stretch>
            <a:fillRect/>
          </a:stretch>
        </p:blipFill>
        <p:spPr>
          <a:xfrm>
            <a:off x="6505287" y="1469602"/>
            <a:ext cx="5193725" cy="4168382"/>
          </a:xfrm>
          <a:prstGeom prst="rect">
            <a:avLst/>
          </a:prstGeom>
        </p:spPr>
      </p:pic>
      <p:sp>
        <p:nvSpPr>
          <p:cNvPr id="4" name="Footer Placeholder 3">
            <a:extLst>
              <a:ext uri="{FF2B5EF4-FFF2-40B4-BE49-F238E27FC236}">
                <a16:creationId xmlns:a16="http://schemas.microsoft.com/office/drawing/2014/main" id="{4DF42A0E-4FA0-1524-8272-0281119DE06B}"/>
              </a:ext>
            </a:extLst>
          </p:cNvPr>
          <p:cNvSpPr>
            <a:spLocks noGrp="1"/>
          </p:cNvSpPr>
          <p:nvPr>
            <p:ph type="ftr" sz="quarter" idx="11"/>
          </p:nvPr>
        </p:nvSpPr>
        <p:spPr>
          <a:xfrm>
            <a:off x="3453500" y="6356352"/>
            <a:ext cx="6025287" cy="365125"/>
          </a:xfrm>
        </p:spPr>
        <p:txBody>
          <a:bodyPr/>
          <a:lstStyle/>
          <a:p>
            <a:r>
              <a:rPr lang="en-US"/>
              <a:t>Sorrentino, Tonnarelli, Venere - Computer Science and Engineering, </a:t>
            </a:r>
            <a:r>
              <a:rPr lang="en-US" err="1"/>
              <a:t>Politecnico</a:t>
            </a:r>
            <a:r>
              <a:rPr lang="en-US"/>
              <a:t> di Milano</a:t>
            </a:r>
          </a:p>
        </p:txBody>
      </p:sp>
    </p:spTree>
    <p:extLst>
      <p:ext uri="{BB962C8B-B14F-4D97-AF65-F5344CB8AC3E}">
        <p14:creationId xmlns:p14="http://schemas.microsoft.com/office/powerpoint/2010/main" val="26720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9AAFDBD6-EE5A-41E1-A804-F9CF9198AC63}"/>
              </a:ext>
            </a:extLst>
          </p:cNvPr>
          <p:cNvSpPr>
            <a:spLocks noGrp="1"/>
          </p:cNvSpPr>
          <p:nvPr>
            <p:ph type="title"/>
          </p:nvPr>
        </p:nvSpPr>
        <p:spPr>
          <a:xfrm>
            <a:off x="909836" y="73818"/>
            <a:ext cx="11017223" cy="1223963"/>
          </a:xfrm>
        </p:spPr>
        <p:txBody>
          <a:bodyPr/>
          <a:lstStyle/>
          <a:p>
            <a:r>
              <a:rPr lang="it-IT"/>
              <a:t>The tools used: </a:t>
            </a:r>
            <a:br>
              <a:rPr lang="it-IT"/>
            </a:br>
            <a:r>
              <a:rPr lang="it-IT" err="1"/>
              <a:t>Advantage</a:t>
            </a:r>
            <a:r>
              <a:rPr lang="it-IT"/>
              <a:t> and 2000Q</a:t>
            </a:r>
          </a:p>
        </p:txBody>
      </p:sp>
      <p:sp>
        <p:nvSpPr>
          <p:cNvPr id="2" name="CasellaDiTesto 1">
            <a:extLst>
              <a:ext uri="{FF2B5EF4-FFF2-40B4-BE49-F238E27FC236}">
                <a16:creationId xmlns:a16="http://schemas.microsoft.com/office/drawing/2014/main" id="{6BAA39F0-3773-4535-AB23-FDFD7F229841}"/>
              </a:ext>
            </a:extLst>
          </p:cNvPr>
          <p:cNvSpPr txBox="1"/>
          <p:nvPr/>
        </p:nvSpPr>
        <p:spPr>
          <a:xfrm>
            <a:off x="1053852" y="1484784"/>
            <a:ext cx="9736896" cy="4585871"/>
          </a:xfrm>
          <a:prstGeom prst="rect">
            <a:avLst/>
          </a:prstGeom>
          <a:noFill/>
        </p:spPr>
        <p:txBody>
          <a:bodyPr wrap="none" rtlCol="0">
            <a:spAutoFit/>
          </a:bodyPr>
          <a:lstStyle/>
          <a:p>
            <a:r>
              <a:rPr lang="en-US" sz="2000" b="1"/>
              <a:t>2000Q</a:t>
            </a:r>
          </a:p>
          <a:p>
            <a:r>
              <a:rPr lang="en-US" sz="1600"/>
              <a:t>The D-Wave 2000Q system has a footprint of approximately 10' x 7' x 10' (L x W x H).</a:t>
            </a:r>
          </a:p>
          <a:p>
            <a:r>
              <a:rPr lang="en-US" sz="1600"/>
              <a:t> Its physical enclosure houses sophisticated cryogenic refrigeration, shielding, and I/O systems</a:t>
            </a:r>
          </a:p>
          <a:p>
            <a:r>
              <a:rPr lang="en-US" sz="1600"/>
              <a:t> to support a single thumbnail-sized QPU. </a:t>
            </a:r>
          </a:p>
          <a:p>
            <a:r>
              <a:rPr lang="en-US" sz="1600"/>
              <a:t>Most of the physical volume of the system is required to accommodate the refrigeration system </a:t>
            </a:r>
          </a:p>
          <a:p>
            <a:r>
              <a:rPr lang="en-US" sz="1600"/>
              <a:t>and to provide easy service access. </a:t>
            </a:r>
          </a:p>
          <a:p>
            <a:r>
              <a:rPr lang="en-US" sz="1600"/>
              <a:t>For quantum effects to play a role in computation, the QPU requires an extreme, isolated environment.</a:t>
            </a:r>
          </a:p>
          <a:p>
            <a:r>
              <a:rPr lang="en-US" sz="1600"/>
              <a:t>It works at a temperature of 15 </a:t>
            </a:r>
            <a:r>
              <a:rPr lang="en-US" sz="1600" err="1"/>
              <a:t>mK</a:t>
            </a:r>
            <a:r>
              <a:rPr lang="en-US" sz="1600"/>
              <a:t> and it has up to 2048 qubits and 6016 couplers.</a:t>
            </a:r>
          </a:p>
          <a:p>
            <a:endParaRPr lang="en-US" sz="1600"/>
          </a:p>
          <a:p>
            <a:r>
              <a:rPr lang="en-US" sz="2000" b="1"/>
              <a:t>ADVANTAGE</a:t>
            </a:r>
          </a:p>
          <a:p>
            <a:r>
              <a:rPr lang="en-US" sz="1600" b="0" i="0">
                <a:solidFill>
                  <a:srgbClr val="FFFFFF"/>
                </a:solidFill>
                <a:effectLst/>
              </a:rPr>
              <a:t>The Advantage™ system is the first and only quantum computer designed for business. </a:t>
            </a:r>
          </a:p>
          <a:p>
            <a:r>
              <a:rPr lang="en-US" sz="1600">
                <a:solidFill>
                  <a:srgbClr val="FFFFFF"/>
                </a:solidFill>
              </a:rPr>
              <a:t>It is the</a:t>
            </a:r>
            <a:r>
              <a:rPr lang="en-US" sz="1600" b="0" i="0">
                <a:solidFill>
                  <a:srgbClr val="FFFFFF"/>
                </a:solidFill>
                <a:effectLst/>
              </a:rPr>
              <a:t> 5</a:t>
            </a:r>
            <a:r>
              <a:rPr lang="en-US" sz="1600" b="0" i="0" baseline="30000">
                <a:solidFill>
                  <a:srgbClr val="FFFFFF"/>
                </a:solidFill>
                <a:effectLst/>
              </a:rPr>
              <a:t>th</a:t>
            </a:r>
            <a:r>
              <a:rPr lang="en-US" sz="1600" b="0" i="0">
                <a:solidFill>
                  <a:srgbClr val="FFFFFF"/>
                </a:solidFill>
                <a:effectLst/>
              </a:rPr>
              <a:t> generation Advantage quantum computer that was built from the ground up with </a:t>
            </a:r>
          </a:p>
          <a:p>
            <a:r>
              <a:rPr lang="en-US" sz="1600" b="0" i="0">
                <a:solidFill>
                  <a:srgbClr val="FFFFFF"/>
                </a:solidFill>
                <a:effectLst/>
              </a:rPr>
              <a:t>a new processor architecture with over 5,000 qubits and 15-way qubit connectivity, </a:t>
            </a:r>
          </a:p>
          <a:p>
            <a:r>
              <a:rPr lang="en-US" sz="1600" b="0" i="0">
                <a:solidFill>
                  <a:srgbClr val="FFFFFF"/>
                </a:solidFill>
                <a:effectLst/>
              </a:rPr>
              <a:t>empowering enterprises to solve their largest and most complex business problems.</a:t>
            </a:r>
          </a:p>
          <a:p>
            <a:r>
              <a:rPr lang="en-US" sz="1600">
                <a:solidFill>
                  <a:srgbClr val="FFFFFF"/>
                </a:solidFill>
              </a:rPr>
              <a:t>The main strength of the advantage Is the higher number of qubits, which makes it computationally more powerful</a:t>
            </a:r>
          </a:p>
          <a:p>
            <a:r>
              <a:rPr lang="en-US" sz="1600">
                <a:solidFill>
                  <a:srgbClr val="FFFFFF"/>
                </a:solidFill>
              </a:rPr>
              <a:t>than the 2000Q while the main drawback is the high noise which affects its data.</a:t>
            </a:r>
            <a:endParaRPr lang="en-US" sz="2000"/>
          </a:p>
          <a:p>
            <a:endParaRPr lang="it-IT" sz="2800"/>
          </a:p>
        </p:txBody>
      </p:sp>
      <p:sp>
        <p:nvSpPr>
          <p:cNvPr id="3" name="Footer Placeholder 2">
            <a:extLst>
              <a:ext uri="{FF2B5EF4-FFF2-40B4-BE49-F238E27FC236}">
                <a16:creationId xmlns:a16="http://schemas.microsoft.com/office/drawing/2014/main" id="{48C1638D-9B21-DEC2-748C-73278A7E8AFD}"/>
              </a:ext>
            </a:extLst>
          </p:cNvPr>
          <p:cNvSpPr>
            <a:spLocks noGrp="1"/>
          </p:cNvSpPr>
          <p:nvPr>
            <p:ph type="ftr" sz="quarter" idx="11"/>
          </p:nvPr>
        </p:nvSpPr>
        <p:spPr>
          <a:xfrm>
            <a:off x="3453500" y="6356352"/>
            <a:ext cx="5881271" cy="365125"/>
          </a:xfrm>
        </p:spPr>
        <p:txBody>
          <a:bodyPr/>
          <a:lstStyle/>
          <a:p>
            <a:r>
              <a:rPr lang="en-US"/>
              <a:t>Sorrentino, Tonnarelli, Venere - Computer Science and Engineering, </a:t>
            </a:r>
            <a:r>
              <a:rPr lang="en-US" err="1"/>
              <a:t>Politecnico</a:t>
            </a:r>
            <a:r>
              <a:rPr lang="en-US"/>
              <a:t> di Milano</a:t>
            </a:r>
          </a:p>
        </p:txBody>
      </p:sp>
    </p:spTree>
    <p:extLst>
      <p:ext uri="{BB962C8B-B14F-4D97-AF65-F5344CB8AC3E}">
        <p14:creationId xmlns:p14="http://schemas.microsoft.com/office/powerpoint/2010/main" val="41231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67404-3203-4643-8BF4-44ABA8F709C2}"/>
              </a:ext>
            </a:extLst>
          </p:cNvPr>
          <p:cNvSpPr>
            <a:spLocks noGrp="1"/>
          </p:cNvSpPr>
          <p:nvPr>
            <p:ph type="title"/>
          </p:nvPr>
        </p:nvSpPr>
        <p:spPr>
          <a:xfrm>
            <a:off x="1218883" y="1557339"/>
            <a:ext cx="9423823" cy="3081337"/>
          </a:xfrm>
        </p:spPr>
        <p:txBody>
          <a:bodyPr>
            <a:normAutofit fontScale="90000"/>
          </a:bodyPr>
          <a:lstStyle/>
          <a:p>
            <a:r>
              <a:rPr lang="it-IT" sz="3200"/>
              <a:t>In the first step of the project, a single </a:t>
            </a:r>
            <a:r>
              <a:rPr lang="it-IT" sz="3200" err="1"/>
              <a:t>experiment</a:t>
            </a:r>
            <a:r>
              <a:rPr lang="it-IT" sz="3200"/>
              <a:t> </a:t>
            </a:r>
            <a:r>
              <a:rPr lang="it-IT" sz="3200" err="1"/>
              <a:t>has</a:t>
            </a:r>
            <a:r>
              <a:rPr lang="it-IT" sz="3200"/>
              <a:t> </a:t>
            </a:r>
            <a:r>
              <a:rPr lang="it-IT" sz="3200" err="1"/>
              <a:t>been</a:t>
            </a:r>
            <a:r>
              <a:rPr lang="it-IT" sz="3200"/>
              <a:t> made </a:t>
            </a:r>
            <a:r>
              <a:rPr lang="it-IT" sz="3200" err="1"/>
              <a:t>both</a:t>
            </a:r>
            <a:r>
              <a:rPr lang="it-IT" sz="3200"/>
              <a:t> for the 2000Q and the </a:t>
            </a:r>
            <a:r>
              <a:rPr lang="it-IT" sz="3200" err="1"/>
              <a:t>Advantage</a:t>
            </a:r>
            <a:r>
              <a:rPr lang="it-IT" sz="3200"/>
              <a:t> </a:t>
            </a:r>
            <a:r>
              <a:rPr lang="it-IT" sz="3200" err="1"/>
              <a:t>platforms</a:t>
            </a:r>
            <a:r>
              <a:rPr lang="it-IT" sz="3200"/>
              <a:t>, with the </a:t>
            </a:r>
            <a:r>
              <a:rPr lang="it-IT" sz="3200" err="1"/>
              <a:t>number</a:t>
            </a:r>
            <a:r>
              <a:rPr lang="it-IT" sz="3200"/>
              <a:t> N of </a:t>
            </a:r>
            <a:r>
              <a:rPr lang="it-IT" sz="3200" err="1"/>
              <a:t>generated</a:t>
            </a:r>
            <a:r>
              <a:rPr lang="it-IT" sz="3200"/>
              <a:t> subsets </a:t>
            </a:r>
            <a:r>
              <a:rPr lang="it-IT" sz="3200" err="1"/>
              <a:t>varying</a:t>
            </a:r>
            <a:r>
              <a:rPr lang="it-IT" sz="3200"/>
              <a:t> from 1 up to 60 (for 2000Q) and 150 (for </a:t>
            </a:r>
            <a:r>
              <a:rPr lang="it-IT" sz="3200" err="1"/>
              <a:t>Advantage</a:t>
            </a:r>
            <a:r>
              <a:rPr lang="it-IT" sz="3200"/>
              <a:t>)</a:t>
            </a:r>
            <a:br>
              <a:rPr lang="it-IT" sz="3200"/>
            </a:br>
            <a:br>
              <a:rPr lang="it-IT" sz="3200"/>
            </a:br>
            <a:r>
              <a:rPr lang="it-IT" sz="3200"/>
              <a:t>The time and </a:t>
            </a:r>
            <a:r>
              <a:rPr lang="it-IT" sz="3200" err="1"/>
              <a:t>space</a:t>
            </a:r>
            <a:r>
              <a:rPr lang="it-IT" sz="3200"/>
              <a:t> </a:t>
            </a:r>
            <a:r>
              <a:rPr lang="it-IT" sz="3200" err="1"/>
              <a:t>complexities</a:t>
            </a:r>
            <a:r>
              <a:rPr lang="it-IT" sz="3200"/>
              <a:t> </a:t>
            </a:r>
            <a:r>
              <a:rPr lang="it-IT" sz="3200" err="1"/>
              <a:t>have</a:t>
            </a:r>
            <a:r>
              <a:rPr lang="it-IT" sz="3200"/>
              <a:t> </a:t>
            </a:r>
            <a:r>
              <a:rPr lang="it-IT" sz="3200" err="1"/>
              <a:t>been</a:t>
            </a:r>
            <a:r>
              <a:rPr lang="it-IT" sz="3200"/>
              <a:t> </a:t>
            </a:r>
            <a:r>
              <a:rPr lang="it-IT" sz="3200" err="1"/>
              <a:t>measured</a:t>
            </a:r>
            <a:r>
              <a:rPr lang="it-IT" sz="3200"/>
              <a:t>, </a:t>
            </a:r>
            <a:r>
              <a:rPr lang="it-IT" sz="3200" err="1"/>
              <a:t>together</a:t>
            </a:r>
            <a:r>
              <a:rPr lang="it-IT" sz="3200"/>
              <a:t> with the maximum chain </a:t>
            </a:r>
            <a:r>
              <a:rPr lang="it-IT" sz="3200" err="1"/>
              <a:t>length</a:t>
            </a:r>
            <a:r>
              <a:rPr lang="it-IT" sz="3200"/>
              <a:t>.</a:t>
            </a:r>
          </a:p>
        </p:txBody>
      </p:sp>
      <p:sp>
        <p:nvSpPr>
          <p:cNvPr id="4" name="Segnaposto piè di pagina 3">
            <a:extLst>
              <a:ext uri="{FF2B5EF4-FFF2-40B4-BE49-F238E27FC236}">
                <a16:creationId xmlns:a16="http://schemas.microsoft.com/office/drawing/2014/main" id="{AA6A87E8-04BA-43B4-9FF9-4E00AC3119D9}"/>
              </a:ext>
            </a:extLst>
          </p:cNvPr>
          <p:cNvSpPr>
            <a:spLocks noGrp="1"/>
          </p:cNvSpPr>
          <p:nvPr>
            <p:ph type="ftr" sz="quarter" idx="11"/>
          </p:nvPr>
        </p:nvSpPr>
        <p:spPr>
          <a:xfrm>
            <a:off x="3056282" y="6361115"/>
            <a:ext cx="5904812" cy="365125"/>
          </a:xfrm>
        </p:spPr>
        <p:txBody>
          <a:bodyPr/>
          <a:lstStyle/>
          <a:p>
            <a:pPr rtl="0"/>
            <a:r>
              <a:rPr lang="it-IT"/>
              <a:t>Sorrentino, Tonnarelli, Venere - Computer Science and Engineering, Politecnico di Milano</a:t>
            </a:r>
          </a:p>
        </p:txBody>
      </p:sp>
      <p:sp>
        <p:nvSpPr>
          <p:cNvPr id="5" name="Titolo 1">
            <a:extLst>
              <a:ext uri="{FF2B5EF4-FFF2-40B4-BE49-F238E27FC236}">
                <a16:creationId xmlns:a16="http://schemas.microsoft.com/office/drawing/2014/main" id="{12C71275-1E53-4AD3-BB72-5106411AD4B8}"/>
              </a:ext>
            </a:extLst>
          </p:cNvPr>
          <p:cNvSpPr txBox="1">
            <a:spLocks/>
          </p:cNvSpPr>
          <p:nvPr/>
        </p:nvSpPr>
        <p:spPr>
          <a:xfrm>
            <a:off x="1218883" y="274637"/>
            <a:ext cx="10360501" cy="1223963"/>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5400" b="0" kern="1200" cap="none" baseline="0">
                <a:solidFill>
                  <a:schemeClr val="tx1"/>
                </a:solidFill>
                <a:latin typeface="+mj-lt"/>
                <a:ea typeface="+mj-ea"/>
                <a:cs typeface="+mj-cs"/>
              </a:defRPr>
            </a:lvl1pPr>
          </a:lstStyle>
          <a:p>
            <a:r>
              <a:rPr lang="it-IT" err="1"/>
              <a:t>Phase</a:t>
            </a:r>
            <a:r>
              <a:rPr lang="it-IT"/>
              <a:t> 1: A single </a:t>
            </a:r>
            <a:r>
              <a:rPr lang="it-IT" err="1"/>
              <a:t>experiment</a:t>
            </a:r>
            <a:endParaRPr lang="it-IT"/>
          </a:p>
        </p:txBody>
      </p:sp>
    </p:spTree>
    <p:extLst>
      <p:ext uri="{BB962C8B-B14F-4D97-AF65-F5344CB8AC3E}">
        <p14:creationId xmlns:p14="http://schemas.microsoft.com/office/powerpoint/2010/main" val="233766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136253" y="-319423"/>
            <a:ext cx="10360501" cy="1223963"/>
          </a:xfrm>
        </p:spPr>
        <p:txBody>
          <a:bodyPr rtlCol="0"/>
          <a:lstStyle/>
          <a:p>
            <a:r>
              <a:rPr lang="it-IT"/>
              <a:t>2000Q plot and </a:t>
            </a:r>
            <a:r>
              <a:rPr lang="it-IT" err="1"/>
              <a:t>results</a:t>
            </a:r>
            <a:r>
              <a:rPr lang="it-IT"/>
              <a:t>: time </a:t>
            </a:r>
            <a:r>
              <a:rPr lang="it-IT" err="1"/>
              <a:t>complexity</a:t>
            </a:r>
          </a:p>
        </p:txBody>
      </p:sp>
      <p:pic>
        <p:nvPicPr>
          <p:cNvPr id="2" name="Picture 3" descr="Chart, line chart&#10;&#10;Description automatically generated">
            <a:extLst>
              <a:ext uri="{FF2B5EF4-FFF2-40B4-BE49-F238E27FC236}">
                <a16:creationId xmlns:a16="http://schemas.microsoft.com/office/drawing/2014/main" id="{B731EBFC-E36C-866A-4722-C0F2CC30B040}"/>
              </a:ext>
            </a:extLst>
          </p:cNvPr>
          <p:cNvPicPr>
            <a:picLocks noChangeAspect="1"/>
          </p:cNvPicPr>
          <p:nvPr/>
        </p:nvPicPr>
        <p:blipFill>
          <a:blip r:embed="rId3"/>
          <a:stretch>
            <a:fillRect/>
          </a:stretch>
        </p:blipFill>
        <p:spPr>
          <a:xfrm>
            <a:off x="1137641" y="1103933"/>
            <a:ext cx="3642123" cy="2376015"/>
          </a:xfrm>
          <a:prstGeom prst="rect">
            <a:avLst/>
          </a:prstGeom>
        </p:spPr>
      </p:pic>
      <p:sp>
        <p:nvSpPr>
          <p:cNvPr id="4" name="TextBox 3">
            <a:extLst>
              <a:ext uri="{FF2B5EF4-FFF2-40B4-BE49-F238E27FC236}">
                <a16:creationId xmlns:a16="http://schemas.microsoft.com/office/drawing/2014/main" id="{8024B2B8-F2B4-E744-8BA3-8F9222BD4F8D}"/>
              </a:ext>
            </a:extLst>
          </p:cNvPr>
          <p:cNvSpPr txBox="1"/>
          <p:nvPr/>
        </p:nvSpPr>
        <p:spPr>
          <a:xfrm>
            <a:off x="174260" y="3645655"/>
            <a:ext cx="63105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t>QPU time, in milliseconds, required to compute N subsets</a:t>
            </a:r>
            <a:endParaRPr lang="en-US"/>
          </a:p>
        </p:txBody>
      </p:sp>
      <p:sp>
        <p:nvSpPr>
          <p:cNvPr id="5" name="TextBox 4">
            <a:extLst>
              <a:ext uri="{FF2B5EF4-FFF2-40B4-BE49-F238E27FC236}">
                <a16:creationId xmlns:a16="http://schemas.microsoft.com/office/drawing/2014/main" id="{FED481C8-E08B-DC40-0FD5-77C68BAB33BB}"/>
              </a:ext>
            </a:extLst>
          </p:cNvPr>
          <p:cNvSpPr txBox="1"/>
          <p:nvPr/>
        </p:nvSpPr>
        <p:spPr>
          <a:xfrm>
            <a:off x="6460664" y="2367127"/>
            <a:ext cx="486869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As it can be noticed, time increases concerning the number of subsets defined in the problem.</a:t>
            </a:r>
          </a:p>
          <a:p>
            <a:r>
              <a:rPr lang="en-US" sz="2000">
                <a:cs typeface="Calibri"/>
              </a:rPr>
              <a:t>Occasional outliers in timing results are not unusual, because of noise from the operating system and runtime environment.</a:t>
            </a:r>
          </a:p>
          <a:p>
            <a:r>
              <a:rPr lang="en-US" sz="2000">
                <a:cs typeface="Calibri"/>
              </a:rPr>
              <a:t>Here two different sequences of experiments are shown, the former presenting outliers, the latter with a more regular trend.</a:t>
            </a:r>
          </a:p>
        </p:txBody>
      </p:sp>
      <p:pic>
        <p:nvPicPr>
          <p:cNvPr id="6" name="Picture 6" descr="Chart, line chart&#10;&#10;Description automatically generated">
            <a:extLst>
              <a:ext uri="{FF2B5EF4-FFF2-40B4-BE49-F238E27FC236}">
                <a16:creationId xmlns:a16="http://schemas.microsoft.com/office/drawing/2014/main" id="{8D55B5BA-9350-AD03-7FD0-0850A9AD3798}"/>
              </a:ext>
            </a:extLst>
          </p:cNvPr>
          <p:cNvPicPr>
            <a:picLocks noChangeAspect="1"/>
          </p:cNvPicPr>
          <p:nvPr/>
        </p:nvPicPr>
        <p:blipFill>
          <a:blip r:embed="rId4"/>
          <a:stretch>
            <a:fillRect/>
          </a:stretch>
        </p:blipFill>
        <p:spPr>
          <a:xfrm>
            <a:off x="1134355" y="4211870"/>
            <a:ext cx="3483559" cy="2418854"/>
          </a:xfrm>
          <a:prstGeom prst="rect">
            <a:avLst/>
          </a:prstGeom>
        </p:spPr>
      </p:pic>
      <p:sp>
        <p:nvSpPr>
          <p:cNvPr id="7" name="Footer Placeholder 6">
            <a:extLst>
              <a:ext uri="{FF2B5EF4-FFF2-40B4-BE49-F238E27FC236}">
                <a16:creationId xmlns:a16="http://schemas.microsoft.com/office/drawing/2014/main" id="{BDACA934-65B6-39F3-A483-A595F30346E8}"/>
              </a:ext>
            </a:extLst>
          </p:cNvPr>
          <p:cNvSpPr>
            <a:spLocks noGrp="1"/>
          </p:cNvSpPr>
          <p:nvPr>
            <p:ph type="ftr" sz="quarter" idx="11"/>
          </p:nvPr>
        </p:nvSpPr>
        <p:spPr>
          <a:xfrm>
            <a:off x="3453501" y="6356352"/>
            <a:ext cx="8614674" cy="365125"/>
          </a:xfrm>
        </p:spPr>
        <p:txBody>
          <a:bodyPr/>
          <a:lstStyle/>
          <a:p>
            <a:r>
              <a:rPr lang="en-US"/>
              <a:t>Sorrentino, Tonnarelli, Venere - Computer Science and Engineering, </a:t>
            </a:r>
            <a:r>
              <a:rPr lang="en-US" err="1"/>
              <a:t>Politecnico</a:t>
            </a:r>
            <a:r>
              <a:rPr lang="en-US"/>
              <a:t> di Milano</a:t>
            </a:r>
          </a:p>
        </p:txBody>
      </p:sp>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rtlCol="0"/>
          <a:lstStyle/>
          <a:p>
            <a:r>
              <a:rPr lang="it-IT"/>
              <a:t>2000Q plot and </a:t>
            </a:r>
            <a:r>
              <a:rPr lang="it-IT" err="1"/>
              <a:t>results</a:t>
            </a:r>
            <a:r>
              <a:rPr lang="it-IT"/>
              <a:t>: </a:t>
            </a:r>
            <a:r>
              <a:rPr lang="it-IT" err="1"/>
              <a:t>spatial</a:t>
            </a:r>
            <a:r>
              <a:rPr lang="it-IT"/>
              <a:t> </a:t>
            </a:r>
            <a:r>
              <a:rPr lang="it-IT" err="1"/>
              <a:t>complexity</a:t>
            </a:r>
          </a:p>
        </p:txBody>
      </p:sp>
      <p:pic>
        <p:nvPicPr>
          <p:cNvPr id="2" name="Picture 3" descr="Diagram&#10;&#10;Description automatically generated">
            <a:extLst>
              <a:ext uri="{FF2B5EF4-FFF2-40B4-BE49-F238E27FC236}">
                <a16:creationId xmlns:a16="http://schemas.microsoft.com/office/drawing/2014/main" id="{9DEB95AE-045D-16F9-1FCC-B89856247199}"/>
              </a:ext>
            </a:extLst>
          </p:cNvPr>
          <p:cNvPicPr>
            <a:picLocks noChangeAspect="1"/>
          </p:cNvPicPr>
          <p:nvPr/>
        </p:nvPicPr>
        <p:blipFill>
          <a:blip r:embed="rId3"/>
          <a:stretch>
            <a:fillRect/>
          </a:stretch>
        </p:blipFill>
        <p:spPr>
          <a:xfrm>
            <a:off x="4492446" y="1861479"/>
            <a:ext cx="2743673" cy="2508134"/>
          </a:xfrm>
          <a:prstGeom prst="rect">
            <a:avLst/>
          </a:prstGeom>
        </p:spPr>
      </p:pic>
      <p:pic>
        <p:nvPicPr>
          <p:cNvPr id="4" name="Picture 4">
            <a:extLst>
              <a:ext uri="{FF2B5EF4-FFF2-40B4-BE49-F238E27FC236}">
                <a16:creationId xmlns:a16="http://schemas.microsoft.com/office/drawing/2014/main" id="{4A10F098-B489-345C-DEDB-9454069E6F08}"/>
              </a:ext>
            </a:extLst>
          </p:cNvPr>
          <p:cNvPicPr>
            <a:picLocks noChangeAspect="1"/>
          </p:cNvPicPr>
          <p:nvPr/>
        </p:nvPicPr>
        <p:blipFill>
          <a:blip r:embed="rId4"/>
          <a:stretch>
            <a:fillRect/>
          </a:stretch>
        </p:blipFill>
        <p:spPr>
          <a:xfrm>
            <a:off x="872850" y="1863182"/>
            <a:ext cx="2743673" cy="2495227"/>
          </a:xfrm>
          <a:prstGeom prst="rect">
            <a:avLst/>
          </a:prstGeom>
        </p:spPr>
      </p:pic>
      <p:sp>
        <p:nvSpPr>
          <p:cNvPr id="5" name="TextBox 4">
            <a:extLst>
              <a:ext uri="{FF2B5EF4-FFF2-40B4-BE49-F238E27FC236}">
                <a16:creationId xmlns:a16="http://schemas.microsoft.com/office/drawing/2014/main" id="{F81E1016-65C5-32A9-BE3B-BFED89462861}"/>
              </a:ext>
            </a:extLst>
          </p:cNvPr>
          <p:cNvSpPr txBox="1"/>
          <p:nvPr/>
        </p:nvSpPr>
        <p:spPr>
          <a:xfrm>
            <a:off x="808709" y="4435220"/>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10</a:t>
            </a:r>
            <a:endParaRPr lang="en-US" sz="2800"/>
          </a:p>
          <a:p>
            <a:r>
              <a:rPr lang="en-US" sz="2800"/>
              <a:t>Max chain length: 4</a:t>
            </a:r>
            <a:endParaRPr lang="en-US">
              <a:cs typeface="Calibri"/>
            </a:endParaRPr>
          </a:p>
        </p:txBody>
      </p:sp>
      <p:sp>
        <p:nvSpPr>
          <p:cNvPr id="6" name="TextBox 5">
            <a:extLst>
              <a:ext uri="{FF2B5EF4-FFF2-40B4-BE49-F238E27FC236}">
                <a16:creationId xmlns:a16="http://schemas.microsoft.com/office/drawing/2014/main" id="{658493E0-C4F1-A6FA-A153-63D266A51773}"/>
              </a:ext>
            </a:extLst>
          </p:cNvPr>
          <p:cNvSpPr txBox="1"/>
          <p:nvPr/>
        </p:nvSpPr>
        <p:spPr>
          <a:xfrm>
            <a:off x="4437571" y="4435220"/>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20</a:t>
            </a:r>
            <a:endParaRPr lang="en-US" sz="2800"/>
          </a:p>
          <a:p>
            <a:r>
              <a:rPr lang="en-US" sz="2800"/>
              <a:t>Max chain length: 7</a:t>
            </a:r>
            <a:endParaRPr lang="en-US">
              <a:cs typeface="Calibri"/>
            </a:endParaRPr>
          </a:p>
        </p:txBody>
      </p:sp>
      <p:pic>
        <p:nvPicPr>
          <p:cNvPr id="7" name="Picture 7" descr="A picture containing diagram&#10;&#10;Description automatically generated">
            <a:extLst>
              <a:ext uri="{FF2B5EF4-FFF2-40B4-BE49-F238E27FC236}">
                <a16:creationId xmlns:a16="http://schemas.microsoft.com/office/drawing/2014/main" id="{E4ABDE3F-323A-9D97-9B08-16FC018B7B26}"/>
              </a:ext>
            </a:extLst>
          </p:cNvPr>
          <p:cNvPicPr>
            <a:picLocks noChangeAspect="1"/>
          </p:cNvPicPr>
          <p:nvPr/>
        </p:nvPicPr>
        <p:blipFill>
          <a:blip r:embed="rId5"/>
          <a:stretch>
            <a:fillRect/>
          </a:stretch>
        </p:blipFill>
        <p:spPr>
          <a:xfrm>
            <a:off x="8549055" y="1854391"/>
            <a:ext cx="2567919" cy="2508062"/>
          </a:xfrm>
          <a:prstGeom prst="rect">
            <a:avLst/>
          </a:prstGeom>
        </p:spPr>
      </p:pic>
      <p:sp>
        <p:nvSpPr>
          <p:cNvPr id="8" name="TextBox 7">
            <a:extLst>
              <a:ext uri="{FF2B5EF4-FFF2-40B4-BE49-F238E27FC236}">
                <a16:creationId xmlns:a16="http://schemas.microsoft.com/office/drawing/2014/main" id="{1EEFD375-F9A2-D6FE-1430-C067BD866D02}"/>
              </a:ext>
            </a:extLst>
          </p:cNvPr>
          <p:cNvSpPr txBox="1"/>
          <p:nvPr/>
        </p:nvSpPr>
        <p:spPr>
          <a:xfrm>
            <a:off x="8422927" y="4435220"/>
            <a:ext cx="32514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N = 30</a:t>
            </a:r>
            <a:endParaRPr lang="en-US" sz="2800"/>
          </a:p>
          <a:p>
            <a:r>
              <a:rPr lang="en-US" sz="2800"/>
              <a:t>Max chain length: 12</a:t>
            </a:r>
            <a:endParaRPr lang="en-US">
              <a:cs typeface="Calibri"/>
            </a:endParaRPr>
          </a:p>
        </p:txBody>
      </p:sp>
      <p:sp>
        <p:nvSpPr>
          <p:cNvPr id="9" name="Footer Placeholder 8">
            <a:extLst>
              <a:ext uri="{FF2B5EF4-FFF2-40B4-BE49-F238E27FC236}">
                <a16:creationId xmlns:a16="http://schemas.microsoft.com/office/drawing/2014/main" id="{F4E062D1-F117-8C6C-1894-F7772C85933D}"/>
              </a:ext>
            </a:extLst>
          </p:cNvPr>
          <p:cNvSpPr>
            <a:spLocks noGrp="1"/>
          </p:cNvSpPr>
          <p:nvPr>
            <p:ph type="ftr" sz="quarter" idx="11"/>
          </p:nvPr>
        </p:nvSpPr>
        <p:spPr>
          <a:xfrm>
            <a:off x="3453500" y="6356352"/>
            <a:ext cx="5881271" cy="365125"/>
          </a:xfrm>
        </p:spPr>
        <p:txBody>
          <a:bodyPr/>
          <a:lstStyle/>
          <a:p>
            <a:r>
              <a:rPr lang="en-US"/>
              <a:t>Sorrentino, Tonnarelli, Venere - Computer Science and Engineering, </a:t>
            </a:r>
            <a:r>
              <a:rPr lang="en-US" err="1"/>
              <a:t>Politecnico</a:t>
            </a:r>
            <a:r>
              <a:rPr lang="en-US"/>
              <a:t> di Milano</a:t>
            </a:r>
          </a:p>
        </p:txBody>
      </p:sp>
    </p:spTree>
    <p:extLst>
      <p:ext uri="{BB962C8B-B14F-4D97-AF65-F5344CB8AC3E}">
        <p14:creationId xmlns:p14="http://schemas.microsoft.com/office/powerpoint/2010/main" val="245781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nologia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Office_9533237_TF02787990.potx" id="{498C47A6-4F7F-4A21-A47B-45258853BE3D}" vid="{26A642C0-B31C-44AA-8A27-2CBE4AFBB4A0}"/>
    </a:ext>
  </a:extLst>
</a:theme>
</file>

<file path=ppt/theme/theme2.xml><?xml version="1.0" encoding="utf-8"?>
<a:theme xmlns:a="http://schemas.openxmlformats.org/drawingml/2006/main" name="Tema di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Tema di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A09BF4D4-EF60-4196-BFC3-9462D607978C}">
  <ds:schemaRefs>
    <ds:schemaRef ds:uri="4873beb7-5857-4685-be1f-d57550cc96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60C67BEE-D13F-4BD2-98A5-34D8A0977F68}">
  <ds:schemaRefs>
    <ds:schemaRef ds:uri="http://schemas.microsoft.com/office/2006/metadata/properties"/>
    <ds:schemaRef ds:uri="http://www.w3.org/XML/1998/namespace"/>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infopath/2007/PartnerControls"/>
    <ds:schemaRef ds:uri="4873beb7-5857-4685-be1f-d57550cc96cc"/>
  </ds:schemaRefs>
</ds:datastoreItem>
</file>

<file path=docProps/app.xml><?xml version="1.0" encoding="utf-8"?>
<Properties xmlns="http://schemas.openxmlformats.org/officeDocument/2006/extended-properties" xmlns:vt="http://schemas.openxmlformats.org/officeDocument/2006/docPropsVTypes">
  <Template>Presentazione con linee di circuito triple (widescreen)</Template>
  <TotalTime>225</TotalTime>
  <Words>2554</Words>
  <Application>Microsoft Office PowerPoint</Application>
  <PresentationFormat>Personalizzato</PresentationFormat>
  <Paragraphs>252</Paragraphs>
  <Slides>30</Slides>
  <Notes>10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30</vt:i4>
      </vt:variant>
    </vt:vector>
  </HeadingPairs>
  <TitlesOfParts>
    <vt:vector size="34" baseType="lpstr">
      <vt:lpstr>Arial</vt:lpstr>
      <vt:lpstr>Calibri</vt:lpstr>
      <vt:lpstr>Cambria Math</vt:lpstr>
      <vt:lpstr>Tecnologia 16x9</vt:lpstr>
      <vt:lpstr>Quantum Set Packing</vt:lpstr>
      <vt:lpstr>A brief overview over the quantum annealer</vt:lpstr>
      <vt:lpstr>The set packing problem</vt:lpstr>
      <vt:lpstr>The set packing problem: Glover formalization</vt:lpstr>
      <vt:lpstr>The problem generator </vt:lpstr>
      <vt:lpstr>The tools used:  Advantage and 2000Q</vt:lpstr>
      <vt:lpstr>In the first step of the project, a single experiment has been made both for the 2000Q and the Advantage platforms, with the number N of generated subsets varying from 1 up to 60 (for 2000Q) and 150 (for Advantage)  The time and space complexities have been measured, together with the maximum chain length.</vt:lpstr>
      <vt:lpstr>2000Q plot and results: time complexity</vt:lpstr>
      <vt:lpstr>2000Q plot and results: spatial complexity</vt:lpstr>
      <vt:lpstr>2000Q plot and results: spatial complexity</vt:lpstr>
      <vt:lpstr>Advantage plot and results: time complexity</vt:lpstr>
      <vt:lpstr>Advantage plot and results: space complexity</vt:lpstr>
      <vt:lpstr>Advantage plot and results: space complexity</vt:lpstr>
      <vt:lpstr>A brief comparison</vt:lpstr>
      <vt:lpstr>Phase 2: More experiments</vt:lpstr>
      <vt:lpstr>Reducing the amount of chain breaks</vt:lpstr>
      <vt:lpstr>2000Q time complexity: possible fittings </vt:lpstr>
      <vt:lpstr>2000Q time complexity: time mean</vt:lpstr>
      <vt:lpstr>2000Q time complexity: time variance</vt:lpstr>
      <vt:lpstr>2000Q: Maximum and minimum energy</vt:lpstr>
      <vt:lpstr>2000Q plot and results: space complexity</vt:lpstr>
      <vt:lpstr>2000Q plot and results: space complexity</vt:lpstr>
      <vt:lpstr>Advantage time complexity: possible fittings</vt:lpstr>
      <vt:lpstr>Advantage time complexity: time mean</vt:lpstr>
      <vt:lpstr>Advantage time complexity: time variance</vt:lpstr>
      <vt:lpstr>ADVANTAGE: Maximum and minimum energy</vt:lpstr>
      <vt:lpstr>Advantage plot and results: space complexity</vt:lpstr>
      <vt:lpstr>Advantage plot and results: space complexity</vt:lpstr>
      <vt:lpstr>The final result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Set Packing</dc:title>
  <dc:creator>Giuseppe Sorrentino</dc:creator>
  <cp:lastModifiedBy>Giuseppe Sorrentino</cp:lastModifiedBy>
  <cp:revision>2</cp:revision>
  <dcterms:created xsi:type="dcterms:W3CDTF">2022-03-14T17:22:40Z</dcterms:created>
  <dcterms:modified xsi:type="dcterms:W3CDTF">2022-05-25T12:30:17Z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